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735763" cy="98663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0F98D-B9C2-4C41-9BA7-55E8ADE8CB77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CD83-073F-41F1-9880-5A574B042A1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3948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32CC1F-FC89-4D5D-BC3E-4BC9093A3F8D}" type="datetimeFigureOut">
              <a:rPr lang="da-DK" smtClean="0"/>
              <a:t>10-02-2017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061D53-6E3F-4F67-8890-7E2B65258D43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mk.kk.d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TR møde torsdag 9. februar 2017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Trivselsundersøgelse / TU 17 </a:t>
            </a:r>
          </a:p>
          <a:p>
            <a:r>
              <a:rPr lang="da-DK" dirty="0" smtClean="0"/>
              <a:t>Budget 2018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6402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At den toårige tildeling på 2 x 36 mio. kr. til ‘Indfasning af folkeskolereform’ fastholdes</a:t>
            </a:r>
          </a:p>
          <a:p>
            <a:r>
              <a:rPr lang="da-DK" dirty="0" smtClean="0"/>
              <a:t>At de 3,5 mio. kr. afsat i budget 16 og 17 til ‘Vejledning af ikke uddannelsesparate’ fastholdes </a:t>
            </a:r>
          </a:p>
          <a:p>
            <a:r>
              <a:rPr lang="da-DK" dirty="0" smtClean="0"/>
              <a:t>At der afsættes økonomi til udskiftning af IT udstyr</a:t>
            </a:r>
          </a:p>
          <a:p>
            <a:r>
              <a:rPr lang="da-DK" dirty="0" smtClean="0"/>
              <a:t>6. by niveau for undervisningspersonale</a:t>
            </a:r>
          </a:p>
          <a:p>
            <a:r>
              <a:rPr lang="da-DK" dirty="0" smtClean="0"/>
              <a:t>Forbedrede vilkår i børnehaveklassen/ 0. klasse</a:t>
            </a:r>
          </a:p>
          <a:p>
            <a:r>
              <a:rPr lang="da-DK" dirty="0" smtClean="0"/>
              <a:t>At kommunens indsats overfor de 20 % svageste elever forbedres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Budgetprioriteringer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394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Tidsplan: </a:t>
            </a:r>
          </a:p>
          <a:p>
            <a:r>
              <a:rPr lang="da-DK" dirty="0" smtClean="0"/>
              <a:t>22.2. Invitationsmail til de ansatte</a:t>
            </a:r>
          </a:p>
          <a:p>
            <a:r>
              <a:rPr lang="da-DK" dirty="0" smtClean="0"/>
              <a:t>14.3. Deadline for besvarelse</a:t>
            </a:r>
          </a:p>
          <a:p>
            <a:r>
              <a:rPr lang="da-DK" dirty="0"/>
              <a:t> </a:t>
            </a:r>
            <a:r>
              <a:rPr lang="da-DK" dirty="0" smtClean="0"/>
              <a:t> 6.4. Rapport til alle ledere</a:t>
            </a:r>
          </a:p>
          <a:p>
            <a:pPr marL="0" indent="0">
              <a:buNone/>
            </a:pPr>
            <a:r>
              <a:rPr lang="da-DK" dirty="0" smtClean="0"/>
              <a:t>Herefter dialog og APV revision - 16. juni skal APV’en være opdateret.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Trivselsundersøgelse / TU 17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6683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HUSK:</a:t>
            </a:r>
          </a:p>
          <a:p>
            <a:r>
              <a:rPr lang="da-DK" dirty="0"/>
              <a:t> </a:t>
            </a:r>
            <a:r>
              <a:rPr lang="da-DK" dirty="0" smtClean="0"/>
              <a:t>Planlæg proces i LokalMED/TRIO</a:t>
            </a:r>
          </a:p>
          <a:p>
            <a:r>
              <a:rPr lang="da-DK" dirty="0" smtClean="0"/>
              <a:t>Orientér om undersøgelsen</a:t>
            </a:r>
          </a:p>
          <a:p>
            <a:r>
              <a:rPr lang="da-DK" dirty="0"/>
              <a:t>O</a:t>
            </a:r>
            <a:r>
              <a:rPr lang="da-DK" dirty="0" smtClean="0"/>
              <a:t>pfordre til at besvare spørgeskema. Besvarelsesprocent under 60 er problematiske at konkluderer på</a:t>
            </a:r>
            <a:r>
              <a:rPr lang="da-DK" dirty="0"/>
              <a:t>! Husk mindre grupper!</a:t>
            </a:r>
          </a:p>
          <a:p>
            <a:r>
              <a:rPr lang="da-DK" dirty="0" smtClean="0"/>
              <a:t>Inddrag medarbejderne i det videre arbejde i forhold til vurdering af resultater, prioriteringer og opfølgning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Trivselsundersøgelse / TU 17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677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AMK afholder møder om arbejdet med resultaterne i TU 17 ”Fra rapport til handling” (april 17)</a:t>
            </a:r>
          </a:p>
          <a:p>
            <a:r>
              <a:rPr lang="da-DK" dirty="0" smtClean="0"/>
              <a:t>AMK ‘Guide til en god trivselsundersøgelse’</a:t>
            </a:r>
          </a:p>
          <a:p>
            <a:pPr marL="0" indent="0">
              <a:buNone/>
            </a:pPr>
            <a:r>
              <a:rPr lang="da-DK" dirty="0" smtClean="0"/>
              <a:t>     </a:t>
            </a:r>
            <a:r>
              <a:rPr lang="da-DK" dirty="0" smtClean="0">
                <a:hlinkClick r:id="rId2"/>
              </a:rPr>
              <a:t>https://amk.kk.dk</a:t>
            </a:r>
            <a:r>
              <a:rPr lang="da-DK" dirty="0" smtClean="0"/>
              <a:t> </a:t>
            </a:r>
            <a:endParaRPr lang="da-DK" dirty="0"/>
          </a:p>
          <a:p>
            <a:r>
              <a:rPr lang="da-DK" dirty="0" smtClean="0"/>
              <a:t>Mulighed for sparring i forhold til hvordan der kan arbejdes med TU resultaterne ved MED sekretariatet og KLF</a:t>
            </a:r>
          </a:p>
          <a:p>
            <a:pPr marL="0" indent="0">
              <a:buNone/>
            </a:pPr>
            <a:r>
              <a:rPr lang="da-DK" dirty="0" smtClean="0"/>
              <a:t>  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Trivselsundersøgelse / TU 17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242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 smtClean="0"/>
              <a:t>‘Bagtæppe’:</a:t>
            </a:r>
          </a:p>
          <a:p>
            <a:r>
              <a:rPr lang="da-DK" dirty="0" smtClean="0"/>
              <a:t>Kommunerne skal samlet set ‘frigøre’ ½ mia. til prioritering bredt i den offentlige sektor</a:t>
            </a:r>
          </a:p>
          <a:p>
            <a:r>
              <a:rPr lang="da-DK" dirty="0" smtClean="0"/>
              <a:t>Kommunalt serviceloft – flere børn for de samme penge </a:t>
            </a:r>
          </a:p>
          <a:p>
            <a:r>
              <a:rPr lang="da-DK" dirty="0" smtClean="0"/>
              <a:t>Anlægsloft?</a:t>
            </a:r>
          </a:p>
          <a:p>
            <a:r>
              <a:rPr lang="da-DK" dirty="0" smtClean="0"/>
              <a:t>10.000 nye københavnere om året</a:t>
            </a:r>
          </a:p>
          <a:p>
            <a:r>
              <a:rPr lang="da-DK" dirty="0" smtClean="0"/>
              <a:t>Flere ældre københavnere over 80 år fra 2018</a:t>
            </a:r>
          </a:p>
          <a:p>
            <a:r>
              <a:rPr lang="da-DK" dirty="0" smtClean="0"/>
              <a:t>KK’s effektiviseringsbidrag udgør i 2018 406 mio. kr. (BUF 173 mio. kr.)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Budget 2018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418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At vi deltager aktivt i kampen for at styrke de økonomiske rammer for kommunal velfærd</a:t>
            </a:r>
          </a:p>
          <a:p>
            <a:r>
              <a:rPr lang="da-DK" dirty="0"/>
              <a:t>A</a:t>
            </a:r>
            <a:r>
              <a:rPr lang="da-DK" dirty="0" smtClean="0"/>
              <a:t>t Københavns Kommune udnytter servicerammen maksimalt</a:t>
            </a:r>
          </a:p>
          <a:p>
            <a:r>
              <a:rPr lang="da-DK" dirty="0" smtClean="0"/>
              <a:t>At København bruger pengene på velfærd og ikke på skatte- og afgiftslettelser</a:t>
            </a:r>
          </a:p>
          <a:p>
            <a:r>
              <a:rPr lang="da-DK" dirty="0" smtClean="0"/>
              <a:t>At pengene på skoleområdet styrker undervisningen og arbejdsmiljøet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Budgetstrategi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308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København har markant lavere skatteprocent end de andre store byer og en kassebeholdning pr. indbygger i 2014 på 12.599 kr. – det dobbelte af 6-by gennemsnittet (6-BY nøgletal 2015).</a:t>
            </a:r>
          </a:p>
          <a:p>
            <a:pPr lvl="0"/>
            <a:r>
              <a:rPr lang="da-DK" dirty="0"/>
              <a:t>Nettodriftsudgifterne pr. elev til undervisningspersonale på 42.285 kr. er 1.000 kr. lavere end 6-by gennemsnittet. </a:t>
            </a:r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Fakta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8892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Der er fortsat et stort præstationsgab mellem ét- og tosprogede elever på knapt 2 karakterpoint – i matematik er gabet 2,3. (Kvalitetsrapport 2015</a:t>
            </a:r>
            <a:r>
              <a:rPr lang="da-DK" dirty="0" smtClean="0"/>
              <a:t>) </a:t>
            </a:r>
            <a:endParaRPr lang="da-DK" dirty="0"/>
          </a:p>
          <a:p>
            <a:pPr lvl="0"/>
            <a:r>
              <a:rPr lang="da-DK" dirty="0"/>
              <a:t>Der er for de 20 % svageste elever forskel i de bundne prøver på 3,7 karakterpoint i forhold til gennemsnittet – 3,0 vs 6,7. (Kvalitetsrapporten for 2015)</a:t>
            </a:r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Fakta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2964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Det fremgår tydeligt i påbud fra Arbejdstilsynet, at lærerens manglende succes med indsatsen overfor elever med vidtgående problemstillinger presser den enkeltes arbejdsmiljø. Fra At påbud: </a:t>
            </a:r>
            <a:r>
              <a:rPr lang="da-DK" i="1" dirty="0"/>
              <a:t>”Dårlig samvittighed over ikke at kunne leve op til kravene og levere den undervisning eleverne har ret til og behov for – især elever med særlige behov</a:t>
            </a:r>
            <a:r>
              <a:rPr lang="da-DK" i="1" dirty="0" smtClean="0"/>
              <a:t>.”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Fakta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1053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208</TotalTime>
  <Words>503</Words>
  <Application>Microsoft Office PowerPoint</Application>
  <PresentationFormat>Skærmshow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Bølgeform</vt:lpstr>
      <vt:lpstr>TR møde torsdag 9. februar 2017</vt:lpstr>
      <vt:lpstr>Trivselsundersøgelse / TU 17</vt:lpstr>
      <vt:lpstr>Trivselsundersøgelse / TU 17</vt:lpstr>
      <vt:lpstr>Trivselsundersøgelse / TU 17</vt:lpstr>
      <vt:lpstr>Budget 2018</vt:lpstr>
      <vt:lpstr>Budgetstrategi</vt:lpstr>
      <vt:lpstr> Fakta</vt:lpstr>
      <vt:lpstr>Fakta </vt:lpstr>
      <vt:lpstr>Fakta</vt:lpstr>
      <vt:lpstr>Budgetprioriteringer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 møde torsdag 7. februar 2017</dc:title>
  <dc:creator>Lars Sten Sørensen</dc:creator>
  <cp:lastModifiedBy>Lars Sten Sørensen</cp:lastModifiedBy>
  <cp:revision>19</cp:revision>
  <cp:lastPrinted>2017-02-08T12:40:08Z</cp:lastPrinted>
  <dcterms:created xsi:type="dcterms:W3CDTF">2017-02-03T09:55:38Z</dcterms:created>
  <dcterms:modified xsi:type="dcterms:W3CDTF">2017-02-10T08:14:08Z</dcterms:modified>
</cp:coreProperties>
</file>