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0" r:id="rId5"/>
    <p:sldId id="305" r:id="rId6"/>
    <p:sldId id="304" r:id="rId7"/>
    <p:sldId id="262" r:id="rId8"/>
    <p:sldId id="281" r:id="rId9"/>
    <p:sldId id="309" r:id="rId10"/>
    <p:sldId id="311" r:id="rId11"/>
    <p:sldId id="1646" r:id="rId12"/>
    <p:sldId id="307" r:id="rId13"/>
    <p:sldId id="419" r:id="rId14"/>
    <p:sldId id="1644" r:id="rId15"/>
    <p:sldId id="308" r:id="rId16"/>
    <p:sldId id="1645" r:id="rId17"/>
    <p:sldId id="339" r:id="rId18"/>
    <p:sldId id="417" r:id="rId19"/>
    <p:sldId id="334" r:id="rId20"/>
    <p:sldId id="282" r:id="rId21"/>
    <p:sldId id="283" r:id="rId22"/>
    <p:sldId id="288" r:id="rId23"/>
    <p:sldId id="418" r:id="rId24"/>
    <p:sldId id="333" r:id="rId25"/>
    <p:sldId id="331" r:id="rId26"/>
    <p:sldId id="338" r:id="rId27"/>
  </p:sldIdLst>
  <p:sldSz cx="9144000" cy="6858000" type="screen4x3"/>
  <p:notesSz cx="6797675" cy="9926638"/>
  <p:custDataLst>
    <p:tags r:id="rId3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649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43"/>
    <a:srgbClr val="FFFFFF"/>
    <a:srgbClr val="565656"/>
    <a:srgbClr val="6F6F6F"/>
    <a:srgbClr val="7FC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6" autoAdjust="0"/>
  </p:normalViewPr>
  <p:slideViewPr>
    <p:cSldViewPr snapToGrid="0" snapToObjects="1" showGuides="1">
      <p:cViewPr varScale="1">
        <p:scale>
          <a:sx n="87" d="100"/>
          <a:sy n="87" d="100"/>
        </p:scale>
        <p:origin x="912" y="58"/>
      </p:cViewPr>
      <p:guideLst>
        <p:guide orient="horz" pos="364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15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70CB-9D11-474E-AFDD-B1F3FCD855EA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da-DK"/>
        </a:p>
      </dgm:t>
    </dgm:pt>
    <dgm:pt modelId="{8BA75B27-88B2-42AF-A85E-9451B41D2786}">
      <dgm:prSet phldrT="[Tekst]"/>
      <dgm:spPr/>
      <dgm:t>
        <a:bodyPr/>
        <a:lstStyle/>
        <a:p>
          <a:r>
            <a:rPr lang="da-DK"/>
            <a:t>Kerne-</a:t>
          </a:r>
        </a:p>
        <a:p>
          <a:r>
            <a:rPr lang="da-DK"/>
            <a:t>opgaven</a:t>
          </a:r>
        </a:p>
      </dgm:t>
    </dgm:pt>
    <dgm:pt modelId="{AAEA0B65-BA4D-4E72-B26A-CF2B113A0F3B}" type="parTrans" cxnId="{C750B067-F104-4069-8E88-C2BD6E82D734}">
      <dgm:prSet/>
      <dgm:spPr/>
      <dgm:t>
        <a:bodyPr/>
        <a:lstStyle/>
        <a:p>
          <a:endParaRPr lang="da-DK"/>
        </a:p>
      </dgm:t>
    </dgm:pt>
    <dgm:pt modelId="{BE177C0A-D9B8-46AB-AD37-E870B960A8D8}" type="sibTrans" cxnId="{C750B067-F104-4069-8E88-C2BD6E82D734}">
      <dgm:prSet/>
      <dgm:spPr/>
      <dgm:t>
        <a:bodyPr/>
        <a:lstStyle/>
        <a:p>
          <a:endParaRPr lang="da-DK"/>
        </a:p>
      </dgm:t>
    </dgm:pt>
    <dgm:pt modelId="{F6641E4E-F413-4BFE-A959-AE3D39FEE328}">
      <dgm:prSet phldrT="[Tekst]"/>
      <dgm:spPr/>
      <dgm:t>
        <a:bodyPr/>
        <a:lstStyle/>
        <a:p>
          <a:r>
            <a:rPr lang="da-DK" err="1"/>
            <a:t>Arbejds-fællesskab</a:t>
          </a:r>
          <a:r>
            <a:rPr lang="da-DK"/>
            <a:t> og følgeskab</a:t>
          </a:r>
        </a:p>
      </dgm:t>
    </dgm:pt>
    <dgm:pt modelId="{CCE6A811-AC5E-47C4-82F9-836443639791}" type="parTrans" cxnId="{FDCF7FA8-6F9E-4539-9A22-3C4AEC8EB0DA}">
      <dgm:prSet/>
      <dgm:spPr/>
      <dgm:t>
        <a:bodyPr/>
        <a:lstStyle/>
        <a:p>
          <a:endParaRPr lang="da-DK"/>
        </a:p>
      </dgm:t>
    </dgm:pt>
    <dgm:pt modelId="{A51DBFB8-6C3D-4FBC-8C08-5D05D02E4810}" type="sibTrans" cxnId="{FDCF7FA8-6F9E-4539-9A22-3C4AEC8EB0DA}">
      <dgm:prSet/>
      <dgm:spPr/>
      <dgm:t>
        <a:bodyPr/>
        <a:lstStyle/>
        <a:p>
          <a:endParaRPr lang="da-DK"/>
        </a:p>
      </dgm:t>
    </dgm:pt>
    <dgm:pt modelId="{868CE9C3-5A05-4E62-9233-BD4E0EE51275}">
      <dgm:prSet phldrT="[Tekst]"/>
      <dgm:spPr/>
      <dgm:t>
        <a:bodyPr/>
        <a:lstStyle/>
        <a:p>
          <a:r>
            <a:rPr lang="da-DK"/>
            <a:t>Bærende strukturer</a:t>
          </a:r>
        </a:p>
      </dgm:t>
    </dgm:pt>
    <dgm:pt modelId="{BB88DC84-6554-46D5-AD98-17655480483B}" type="parTrans" cxnId="{FFB58DE2-164B-452E-A025-7867DF6D0920}">
      <dgm:prSet/>
      <dgm:spPr/>
      <dgm:t>
        <a:bodyPr/>
        <a:lstStyle/>
        <a:p>
          <a:endParaRPr lang="da-DK"/>
        </a:p>
      </dgm:t>
    </dgm:pt>
    <dgm:pt modelId="{46E849F1-FF93-440D-9387-790FA3289247}" type="sibTrans" cxnId="{FFB58DE2-164B-452E-A025-7867DF6D0920}">
      <dgm:prSet/>
      <dgm:spPr/>
      <dgm:t>
        <a:bodyPr/>
        <a:lstStyle/>
        <a:p>
          <a:endParaRPr lang="da-DK"/>
        </a:p>
      </dgm:t>
    </dgm:pt>
    <dgm:pt modelId="{2985F6FB-2155-4944-903E-F211E4DE4A0D}">
      <dgm:prSet phldrT="[Tekst]"/>
      <dgm:spPr/>
      <dgm:t>
        <a:bodyPr/>
        <a:lstStyle/>
        <a:p>
          <a:r>
            <a:rPr lang="da-DK"/>
            <a:t>God ledelse</a:t>
          </a:r>
        </a:p>
      </dgm:t>
    </dgm:pt>
    <dgm:pt modelId="{75C16C9A-4B7C-42A2-9F10-0625BB2101F8}" type="parTrans" cxnId="{01B2E381-6649-4098-9ED2-3D0775E94BE2}">
      <dgm:prSet/>
      <dgm:spPr/>
      <dgm:t>
        <a:bodyPr/>
        <a:lstStyle/>
        <a:p>
          <a:endParaRPr lang="da-DK"/>
        </a:p>
      </dgm:t>
    </dgm:pt>
    <dgm:pt modelId="{958F7925-F3B3-47D2-8F89-67D561771707}" type="sibTrans" cxnId="{01B2E381-6649-4098-9ED2-3D0775E94BE2}">
      <dgm:prSet/>
      <dgm:spPr/>
      <dgm:t>
        <a:bodyPr/>
        <a:lstStyle/>
        <a:p>
          <a:endParaRPr lang="da-DK"/>
        </a:p>
      </dgm:t>
    </dgm:pt>
    <dgm:pt modelId="{E4BA0AF9-86CA-4F14-B8D0-B507F50FC630}" type="pres">
      <dgm:prSet presAssocID="{28E070CB-9D11-474E-AFDD-B1F3FCD855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6A1006-B389-425C-9270-DE4B3A9DC029}" type="pres">
      <dgm:prSet presAssocID="{8BA75B27-88B2-42AF-A85E-9451B41D2786}" presName="centerShape" presStyleLbl="node0" presStyleIdx="0" presStyleCnt="1"/>
      <dgm:spPr/>
    </dgm:pt>
    <dgm:pt modelId="{32FC44CC-986B-4812-BC4B-2251E56DE227}" type="pres">
      <dgm:prSet presAssocID="{CCE6A811-AC5E-47C4-82F9-836443639791}" presName="Name9" presStyleLbl="parChTrans1D2" presStyleIdx="0" presStyleCnt="3"/>
      <dgm:spPr/>
    </dgm:pt>
    <dgm:pt modelId="{FDD97B9D-DB38-4D40-BC3F-907ED201657F}" type="pres">
      <dgm:prSet presAssocID="{CCE6A811-AC5E-47C4-82F9-836443639791}" presName="connTx" presStyleLbl="parChTrans1D2" presStyleIdx="0" presStyleCnt="3"/>
      <dgm:spPr/>
    </dgm:pt>
    <dgm:pt modelId="{CD14C64E-F806-414F-956B-058B68C3FC2B}" type="pres">
      <dgm:prSet presAssocID="{F6641E4E-F413-4BFE-A959-AE3D39FEE328}" presName="node" presStyleLbl="node1" presStyleIdx="0" presStyleCnt="3">
        <dgm:presLayoutVars>
          <dgm:bulletEnabled val="1"/>
        </dgm:presLayoutVars>
      </dgm:prSet>
      <dgm:spPr/>
    </dgm:pt>
    <dgm:pt modelId="{A5BFCA57-C2C0-4BF1-A5EE-ADCF702DFB66}" type="pres">
      <dgm:prSet presAssocID="{BB88DC84-6554-46D5-AD98-17655480483B}" presName="Name9" presStyleLbl="parChTrans1D2" presStyleIdx="1" presStyleCnt="3"/>
      <dgm:spPr/>
    </dgm:pt>
    <dgm:pt modelId="{A58A82FF-CBF6-47AC-8DFE-C25915EB7AA8}" type="pres">
      <dgm:prSet presAssocID="{BB88DC84-6554-46D5-AD98-17655480483B}" presName="connTx" presStyleLbl="parChTrans1D2" presStyleIdx="1" presStyleCnt="3"/>
      <dgm:spPr/>
    </dgm:pt>
    <dgm:pt modelId="{ACCD9E15-1ADE-4036-9512-FB984C6A3E68}" type="pres">
      <dgm:prSet presAssocID="{868CE9C3-5A05-4E62-9233-BD4E0EE51275}" presName="node" presStyleLbl="node1" presStyleIdx="1" presStyleCnt="3" custRadScaleRad="100108" custRadScaleInc="81">
        <dgm:presLayoutVars>
          <dgm:bulletEnabled val="1"/>
        </dgm:presLayoutVars>
      </dgm:prSet>
      <dgm:spPr/>
    </dgm:pt>
    <dgm:pt modelId="{E6FED1C1-4269-4CA5-A38E-54E71643277A}" type="pres">
      <dgm:prSet presAssocID="{75C16C9A-4B7C-42A2-9F10-0625BB2101F8}" presName="Name9" presStyleLbl="parChTrans1D2" presStyleIdx="2" presStyleCnt="3"/>
      <dgm:spPr/>
    </dgm:pt>
    <dgm:pt modelId="{4D44BEF1-F30D-49DE-95EB-9849A74E5AA4}" type="pres">
      <dgm:prSet presAssocID="{75C16C9A-4B7C-42A2-9F10-0625BB2101F8}" presName="connTx" presStyleLbl="parChTrans1D2" presStyleIdx="2" presStyleCnt="3"/>
      <dgm:spPr/>
    </dgm:pt>
    <dgm:pt modelId="{3300C2F2-EC97-45B2-8F05-CA341E6A1852}" type="pres">
      <dgm:prSet presAssocID="{2985F6FB-2155-4944-903E-F211E4DE4A0D}" presName="node" presStyleLbl="node1" presStyleIdx="2" presStyleCnt="3">
        <dgm:presLayoutVars>
          <dgm:bulletEnabled val="1"/>
        </dgm:presLayoutVars>
      </dgm:prSet>
      <dgm:spPr/>
    </dgm:pt>
  </dgm:ptLst>
  <dgm:cxnLst>
    <dgm:cxn modelId="{151FFE0B-D72F-41A5-B7C0-D39CB8DBAE0D}" type="presOf" srcId="{CCE6A811-AC5E-47C4-82F9-836443639791}" destId="{32FC44CC-986B-4812-BC4B-2251E56DE227}" srcOrd="0" destOrd="0" presId="urn:microsoft.com/office/officeart/2005/8/layout/radial1"/>
    <dgm:cxn modelId="{ECF90437-A2ED-4763-BC87-F26CD605E355}" type="presOf" srcId="{CCE6A811-AC5E-47C4-82F9-836443639791}" destId="{FDD97B9D-DB38-4D40-BC3F-907ED201657F}" srcOrd="1" destOrd="0" presId="urn:microsoft.com/office/officeart/2005/8/layout/radial1"/>
    <dgm:cxn modelId="{DEBED537-B612-4E89-B005-D6D0D4CF900D}" type="presOf" srcId="{BB88DC84-6554-46D5-AD98-17655480483B}" destId="{A5BFCA57-C2C0-4BF1-A5EE-ADCF702DFB66}" srcOrd="0" destOrd="0" presId="urn:microsoft.com/office/officeart/2005/8/layout/radial1"/>
    <dgm:cxn modelId="{91F4755B-6885-42F6-9802-D3858D0CCE0E}" type="presOf" srcId="{75C16C9A-4B7C-42A2-9F10-0625BB2101F8}" destId="{E6FED1C1-4269-4CA5-A38E-54E71643277A}" srcOrd="0" destOrd="0" presId="urn:microsoft.com/office/officeart/2005/8/layout/radial1"/>
    <dgm:cxn modelId="{C750B067-F104-4069-8E88-C2BD6E82D734}" srcId="{28E070CB-9D11-474E-AFDD-B1F3FCD855EA}" destId="{8BA75B27-88B2-42AF-A85E-9451B41D2786}" srcOrd="0" destOrd="0" parTransId="{AAEA0B65-BA4D-4E72-B26A-CF2B113A0F3B}" sibTransId="{BE177C0A-D9B8-46AB-AD37-E870B960A8D8}"/>
    <dgm:cxn modelId="{7B880255-AE62-4AC8-BDBF-33F4F222A8B4}" type="presOf" srcId="{2985F6FB-2155-4944-903E-F211E4DE4A0D}" destId="{3300C2F2-EC97-45B2-8F05-CA341E6A1852}" srcOrd="0" destOrd="0" presId="urn:microsoft.com/office/officeart/2005/8/layout/radial1"/>
    <dgm:cxn modelId="{01B2E381-6649-4098-9ED2-3D0775E94BE2}" srcId="{8BA75B27-88B2-42AF-A85E-9451B41D2786}" destId="{2985F6FB-2155-4944-903E-F211E4DE4A0D}" srcOrd="2" destOrd="0" parTransId="{75C16C9A-4B7C-42A2-9F10-0625BB2101F8}" sibTransId="{958F7925-F3B3-47D2-8F89-67D561771707}"/>
    <dgm:cxn modelId="{AF7C6587-B24A-4128-A46B-8F0DF40E83D6}" type="presOf" srcId="{28E070CB-9D11-474E-AFDD-B1F3FCD855EA}" destId="{E4BA0AF9-86CA-4F14-B8D0-B507F50FC630}" srcOrd="0" destOrd="0" presId="urn:microsoft.com/office/officeart/2005/8/layout/radial1"/>
    <dgm:cxn modelId="{ACEC568B-18F3-4354-98FB-D9EFFB97B6F0}" type="presOf" srcId="{BB88DC84-6554-46D5-AD98-17655480483B}" destId="{A58A82FF-CBF6-47AC-8DFE-C25915EB7AA8}" srcOrd="1" destOrd="0" presId="urn:microsoft.com/office/officeart/2005/8/layout/radial1"/>
    <dgm:cxn modelId="{FDCF7FA8-6F9E-4539-9A22-3C4AEC8EB0DA}" srcId="{8BA75B27-88B2-42AF-A85E-9451B41D2786}" destId="{F6641E4E-F413-4BFE-A959-AE3D39FEE328}" srcOrd="0" destOrd="0" parTransId="{CCE6A811-AC5E-47C4-82F9-836443639791}" sibTransId="{A51DBFB8-6C3D-4FBC-8C08-5D05D02E4810}"/>
    <dgm:cxn modelId="{0F2C73AC-A867-47C7-B637-4190F79C73AA}" type="presOf" srcId="{868CE9C3-5A05-4E62-9233-BD4E0EE51275}" destId="{ACCD9E15-1ADE-4036-9512-FB984C6A3E68}" srcOrd="0" destOrd="0" presId="urn:microsoft.com/office/officeart/2005/8/layout/radial1"/>
    <dgm:cxn modelId="{7351C7BC-961D-412C-9A0C-202B61147216}" type="presOf" srcId="{75C16C9A-4B7C-42A2-9F10-0625BB2101F8}" destId="{4D44BEF1-F30D-49DE-95EB-9849A74E5AA4}" srcOrd="1" destOrd="0" presId="urn:microsoft.com/office/officeart/2005/8/layout/radial1"/>
    <dgm:cxn modelId="{F40087DA-1EC5-4094-8689-318C213CF663}" type="presOf" srcId="{F6641E4E-F413-4BFE-A959-AE3D39FEE328}" destId="{CD14C64E-F806-414F-956B-058B68C3FC2B}" srcOrd="0" destOrd="0" presId="urn:microsoft.com/office/officeart/2005/8/layout/radial1"/>
    <dgm:cxn modelId="{189620E2-136C-4BFA-B8B8-4E156E8234A2}" type="presOf" srcId="{8BA75B27-88B2-42AF-A85E-9451B41D2786}" destId="{9C6A1006-B389-425C-9270-DE4B3A9DC029}" srcOrd="0" destOrd="0" presId="urn:microsoft.com/office/officeart/2005/8/layout/radial1"/>
    <dgm:cxn modelId="{FFB58DE2-164B-452E-A025-7867DF6D0920}" srcId="{8BA75B27-88B2-42AF-A85E-9451B41D2786}" destId="{868CE9C3-5A05-4E62-9233-BD4E0EE51275}" srcOrd="1" destOrd="0" parTransId="{BB88DC84-6554-46D5-AD98-17655480483B}" sibTransId="{46E849F1-FF93-440D-9387-790FA3289247}"/>
    <dgm:cxn modelId="{8A8A0559-F640-4854-895E-ED2E89EC298F}" type="presParOf" srcId="{E4BA0AF9-86CA-4F14-B8D0-B507F50FC630}" destId="{9C6A1006-B389-425C-9270-DE4B3A9DC029}" srcOrd="0" destOrd="0" presId="urn:microsoft.com/office/officeart/2005/8/layout/radial1"/>
    <dgm:cxn modelId="{0BE7EECA-BFF1-455A-A109-8469A94E1B76}" type="presParOf" srcId="{E4BA0AF9-86CA-4F14-B8D0-B507F50FC630}" destId="{32FC44CC-986B-4812-BC4B-2251E56DE227}" srcOrd="1" destOrd="0" presId="urn:microsoft.com/office/officeart/2005/8/layout/radial1"/>
    <dgm:cxn modelId="{CBD7E6EA-8F9D-42E8-9F2C-2089D7FA3BE9}" type="presParOf" srcId="{32FC44CC-986B-4812-BC4B-2251E56DE227}" destId="{FDD97B9D-DB38-4D40-BC3F-907ED201657F}" srcOrd="0" destOrd="0" presId="urn:microsoft.com/office/officeart/2005/8/layout/radial1"/>
    <dgm:cxn modelId="{9EC1979B-41CD-427F-90B2-26D48BFEAE2D}" type="presParOf" srcId="{E4BA0AF9-86CA-4F14-B8D0-B507F50FC630}" destId="{CD14C64E-F806-414F-956B-058B68C3FC2B}" srcOrd="2" destOrd="0" presId="urn:microsoft.com/office/officeart/2005/8/layout/radial1"/>
    <dgm:cxn modelId="{1B89A0B3-3E63-4CC7-B10F-7D4175CF3D1D}" type="presParOf" srcId="{E4BA0AF9-86CA-4F14-B8D0-B507F50FC630}" destId="{A5BFCA57-C2C0-4BF1-A5EE-ADCF702DFB66}" srcOrd="3" destOrd="0" presId="urn:microsoft.com/office/officeart/2005/8/layout/radial1"/>
    <dgm:cxn modelId="{68BBA3F5-91E6-4301-8614-D1296EEC84C2}" type="presParOf" srcId="{A5BFCA57-C2C0-4BF1-A5EE-ADCF702DFB66}" destId="{A58A82FF-CBF6-47AC-8DFE-C25915EB7AA8}" srcOrd="0" destOrd="0" presId="urn:microsoft.com/office/officeart/2005/8/layout/radial1"/>
    <dgm:cxn modelId="{422E452F-F33C-4E96-9612-6DDD8E5D6466}" type="presParOf" srcId="{E4BA0AF9-86CA-4F14-B8D0-B507F50FC630}" destId="{ACCD9E15-1ADE-4036-9512-FB984C6A3E68}" srcOrd="4" destOrd="0" presId="urn:microsoft.com/office/officeart/2005/8/layout/radial1"/>
    <dgm:cxn modelId="{6992D7B0-DF21-4ABE-A107-96A3447EA7F1}" type="presParOf" srcId="{E4BA0AF9-86CA-4F14-B8D0-B507F50FC630}" destId="{E6FED1C1-4269-4CA5-A38E-54E71643277A}" srcOrd="5" destOrd="0" presId="urn:microsoft.com/office/officeart/2005/8/layout/radial1"/>
    <dgm:cxn modelId="{04B781CC-DD2A-4C79-9519-B5EFBCC78D5B}" type="presParOf" srcId="{E6FED1C1-4269-4CA5-A38E-54E71643277A}" destId="{4D44BEF1-F30D-49DE-95EB-9849A74E5AA4}" srcOrd="0" destOrd="0" presId="urn:microsoft.com/office/officeart/2005/8/layout/radial1"/>
    <dgm:cxn modelId="{34DA43FF-D9E6-4762-8BFD-6FEEE8D171AC}" type="presParOf" srcId="{E4BA0AF9-86CA-4F14-B8D0-B507F50FC630}" destId="{3300C2F2-EC97-45B2-8F05-CA341E6A185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0C751-B018-4D03-AD42-9CBB7089035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3678A73F-100F-40E4-97A9-3785142D58B2}">
      <dgm:prSet phldrT="[Tekst]"/>
      <dgm:spPr/>
      <dgm:t>
        <a:bodyPr/>
        <a:lstStyle/>
        <a:p>
          <a:r>
            <a:rPr lang="da-DK" err="1"/>
            <a:t>Konflikt-situation</a:t>
          </a:r>
          <a:endParaRPr lang="da-DK"/>
        </a:p>
      </dgm:t>
    </dgm:pt>
    <dgm:pt modelId="{DCF6C854-42B8-4219-A5E5-1B331BCE12F7}" type="parTrans" cxnId="{22CE5538-6A1B-4F5B-8261-D018A3B1AF75}">
      <dgm:prSet/>
      <dgm:spPr/>
      <dgm:t>
        <a:bodyPr/>
        <a:lstStyle/>
        <a:p>
          <a:endParaRPr lang="da-DK"/>
        </a:p>
      </dgm:t>
    </dgm:pt>
    <dgm:pt modelId="{926287E8-0856-4805-B0AF-AA9968C201A6}" type="sibTrans" cxnId="{22CE5538-6A1B-4F5B-8261-D018A3B1AF75}">
      <dgm:prSet/>
      <dgm:spPr/>
      <dgm:t>
        <a:bodyPr/>
        <a:lstStyle/>
        <a:p>
          <a:endParaRPr lang="da-DK"/>
        </a:p>
      </dgm:t>
    </dgm:pt>
    <dgm:pt modelId="{47A1B362-3978-42E2-81CD-D4DEEB21896C}">
      <dgm:prSet phldrT="[Tekst]"/>
      <dgm:spPr/>
      <dgm:t>
        <a:bodyPr/>
        <a:lstStyle/>
        <a:p>
          <a:r>
            <a:rPr lang="da-DK"/>
            <a:t>Episode med psykisk eller fysisk vold</a:t>
          </a:r>
        </a:p>
      </dgm:t>
    </dgm:pt>
    <dgm:pt modelId="{E9EAA3CC-63A1-443B-8002-09DC0A39DF6C}" type="parTrans" cxnId="{51E3AD23-B259-4270-BEA3-FFFCF3A60B93}">
      <dgm:prSet/>
      <dgm:spPr/>
      <dgm:t>
        <a:bodyPr/>
        <a:lstStyle/>
        <a:p>
          <a:endParaRPr lang="da-DK"/>
        </a:p>
      </dgm:t>
    </dgm:pt>
    <dgm:pt modelId="{26D8F137-C9FF-47D2-BA89-244E9AA0C69C}" type="sibTrans" cxnId="{51E3AD23-B259-4270-BEA3-FFFCF3A60B93}">
      <dgm:prSet/>
      <dgm:spPr/>
      <dgm:t>
        <a:bodyPr/>
        <a:lstStyle/>
        <a:p>
          <a:endParaRPr lang="da-DK"/>
        </a:p>
      </dgm:t>
    </dgm:pt>
    <dgm:pt modelId="{39E4575E-E6AA-441D-AB29-D0E80A5EE91A}">
      <dgm:prSet phldrT="[Tekst]"/>
      <dgm:spPr/>
      <dgm:t>
        <a:bodyPr/>
        <a:lstStyle/>
        <a:p>
          <a:r>
            <a:rPr lang="da-DK"/>
            <a:t>Anmeldelse, registrering, psykisk førstehjælp</a:t>
          </a:r>
        </a:p>
      </dgm:t>
    </dgm:pt>
    <dgm:pt modelId="{3599B69F-51DA-4F60-9FFE-C59494FA4307}" type="parTrans" cxnId="{7863CA15-68C0-4EF4-BE2D-CD7DA7776ABA}">
      <dgm:prSet/>
      <dgm:spPr/>
      <dgm:t>
        <a:bodyPr/>
        <a:lstStyle/>
        <a:p>
          <a:endParaRPr lang="da-DK"/>
        </a:p>
      </dgm:t>
    </dgm:pt>
    <dgm:pt modelId="{11843697-F3C8-41E2-89E7-4C9FF784DD3F}" type="sibTrans" cxnId="{7863CA15-68C0-4EF4-BE2D-CD7DA7776ABA}">
      <dgm:prSet/>
      <dgm:spPr/>
      <dgm:t>
        <a:bodyPr/>
        <a:lstStyle/>
        <a:p>
          <a:endParaRPr lang="da-DK"/>
        </a:p>
      </dgm:t>
    </dgm:pt>
    <dgm:pt modelId="{2137C790-6EED-452C-A26A-0EDE72824E49}" type="pres">
      <dgm:prSet presAssocID="{7910C751-B018-4D03-AD42-9CBB70890358}" presName="Name0" presStyleCnt="0">
        <dgm:presLayoutVars>
          <dgm:dir/>
          <dgm:animLvl val="lvl"/>
          <dgm:resizeHandles val="exact"/>
        </dgm:presLayoutVars>
      </dgm:prSet>
      <dgm:spPr/>
    </dgm:pt>
    <dgm:pt modelId="{FAB3D904-29FC-484B-B557-6B3D80FEBBF6}" type="pres">
      <dgm:prSet presAssocID="{3678A73F-100F-40E4-97A9-3785142D58B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6B04DB-223D-4ADA-9731-3313802EC793}" type="pres">
      <dgm:prSet presAssocID="{926287E8-0856-4805-B0AF-AA9968C201A6}" presName="parTxOnlySpace" presStyleCnt="0"/>
      <dgm:spPr/>
    </dgm:pt>
    <dgm:pt modelId="{D38E0F4A-0686-47A1-8FA3-49EADA5C780F}" type="pres">
      <dgm:prSet presAssocID="{47A1B362-3978-42E2-81CD-D4DEEB2189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B5075C-C286-49AD-85AD-89F663799D1E}" type="pres">
      <dgm:prSet presAssocID="{26D8F137-C9FF-47D2-BA89-244E9AA0C69C}" presName="parTxOnlySpace" presStyleCnt="0"/>
      <dgm:spPr/>
    </dgm:pt>
    <dgm:pt modelId="{F768B580-57F9-488F-AA2B-E1E0988734E5}" type="pres">
      <dgm:prSet presAssocID="{39E4575E-E6AA-441D-AB29-D0E80A5EE9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63CA15-68C0-4EF4-BE2D-CD7DA7776ABA}" srcId="{7910C751-B018-4D03-AD42-9CBB70890358}" destId="{39E4575E-E6AA-441D-AB29-D0E80A5EE91A}" srcOrd="2" destOrd="0" parTransId="{3599B69F-51DA-4F60-9FFE-C59494FA4307}" sibTransId="{11843697-F3C8-41E2-89E7-4C9FF784DD3F}"/>
    <dgm:cxn modelId="{51E3AD23-B259-4270-BEA3-FFFCF3A60B93}" srcId="{7910C751-B018-4D03-AD42-9CBB70890358}" destId="{47A1B362-3978-42E2-81CD-D4DEEB21896C}" srcOrd="1" destOrd="0" parTransId="{E9EAA3CC-63A1-443B-8002-09DC0A39DF6C}" sibTransId="{26D8F137-C9FF-47D2-BA89-244E9AA0C69C}"/>
    <dgm:cxn modelId="{22CE5538-6A1B-4F5B-8261-D018A3B1AF75}" srcId="{7910C751-B018-4D03-AD42-9CBB70890358}" destId="{3678A73F-100F-40E4-97A9-3785142D58B2}" srcOrd="0" destOrd="0" parTransId="{DCF6C854-42B8-4219-A5E5-1B331BCE12F7}" sibTransId="{926287E8-0856-4805-B0AF-AA9968C201A6}"/>
    <dgm:cxn modelId="{7B9DFF4C-4E46-4B95-A90B-D911507D4996}" type="presOf" srcId="{3678A73F-100F-40E4-97A9-3785142D58B2}" destId="{FAB3D904-29FC-484B-B557-6B3D80FEBBF6}" srcOrd="0" destOrd="0" presId="urn:microsoft.com/office/officeart/2005/8/layout/chevron1"/>
    <dgm:cxn modelId="{50FE8571-9CC8-470A-9239-F283024E8BC3}" type="presOf" srcId="{7910C751-B018-4D03-AD42-9CBB70890358}" destId="{2137C790-6EED-452C-A26A-0EDE72824E49}" srcOrd="0" destOrd="0" presId="urn:microsoft.com/office/officeart/2005/8/layout/chevron1"/>
    <dgm:cxn modelId="{30A06596-0B19-4A11-965B-4ADD71B8EBC6}" type="presOf" srcId="{39E4575E-E6AA-441D-AB29-D0E80A5EE91A}" destId="{F768B580-57F9-488F-AA2B-E1E0988734E5}" srcOrd="0" destOrd="0" presId="urn:microsoft.com/office/officeart/2005/8/layout/chevron1"/>
    <dgm:cxn modelId="{CC100DCD-B257-496B-9DEB-CF172FC91791}" type="presOf" srcId="{47A1B362-3978-42E2-81CD-D4DEEB21896C}" destId="{D38E0F4A-0686-47A1-8FA3-49EADA5C780F}" srcOrd="0" destOrd="0" presId="urn:microsoft.com/office/officeart/2005/8/layout/chevron1"/>
    <dgm:cxn modelId="{913525D5-130B-4E4F-A552-290A751C3145}" type="presParOf" srcId="{2137C790-6EED-452C-A26A-0EDE72824E49}" destId="{FAB3D904-29FC-484B-B557-6B3D80FEBBF6}" srcOrd="0" destOrd="0" presId="urn:microsoft.com/office/officeart/2005/8/layout/chevron1"/>
    <dgm:cxn modelId="{1C9EE2CA-D0A9-47D9-ABD3-A4EE1F71F8A2}" type="presParOf" srcId="{2137C790-6EED-452C-A26A-0EDE72824E49}" destId="{6C6B04DB-223D-4ADA-9731-3313802EC793}" srcOrd="1" destOrd="0" presId="urn:microsoft.com/office/officeart/2005/8/layout/chevron1"/>
    <dgm:cxn modelId="{6D51F4DE-7BBF-4D12-8F02-077481F98750}" type="presParOf" srcId="{2137C790-6EED-452C-A26A-0EDE72824E49}" destId="{D38E0F4A-0686-47A1-8FA3-49EADA5C780F}" srcOrd="2" destOrd="0" presId="urn:microsoft.com/office/officeart/2005/8/layout/chevron1"/>
    <dgm:cxn modelId="{4D344C92-BBF0-4828-933D-E7E3EB485743}" type="presParOf" srcId="{2137C790-6EED-452C-A26A-0EDE72824E49}" destId="{D8B5075C-C286-49AD-85AD-89F663799D1E}" srcOrd="3" destOrd="0" presId="urn:microsoft.com/office/officeart/2005/8/layout/chevron1"/>
    <dgm:cxn modelId="{506F2C5C-4542-44B9-9F31-1DA5DB450B90}" type="presParOf" srcId="{2137C790-6EED-452C-A26A-0EDE72824E49}" destId="{F768B580-57F9-488F-AA2B-E1E0988734E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9F8B5-8DB5-4F5F-940C-6D4D85DE1FCC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6B6C858E-AB3E-4A30-BEAC-A710F993CC7A}">
      <dgm:prSet phldrT="[Tekst]"/>
      <dgm:spPr/>
      <dgm:t>
        <a:bodyPr/>
        <a:lstStyle/>
        <a:p>
          <a:r>
            <a:rPr lang="da-DK" dirty="0"/>
            <a:t>Før episoden finder sted: forebyggelse</a:t>
          </a:r>
        </a:p>
      </dgm:t>
    </dgm:pt>
    <dgm:pt modelId="{5F8C69FA-6C8D-475E-A18C-0B61D7E60A89}" type="parTrans" cxnId="{65EFC770-65CE-4B09-92BC-398FF9DC2D3C}">
      <dgm:prSet/>
      <dgm:spPr/>
      <dgm:t>
        <a:bodyPr/>
        <a:lstStyle/>
        <a:p>
          <a:endParaRPr lang="da-DK"/>
        </a:p>
      </dgm:t>
    </dgm:pt>
    <dgm:pt modelId="{65907213-858E-48D3-A3EE-D61A8B451D60}" type="sibTrans" cxnId="{65EFC770-65CE-4B09-92BC-398FF9DC2D3C}">
      <dgm:prSet/>
      <dgm:spPr/>
      <dgm:t>
        <a:bodyPr/>
        <a:lstStyle/>
        <a:p>
          <a:endParaRPr lang="da-DK"/>
        </a:p>
      </dgm:t>
    </dgm:pt>
    <dgm:pt modelId="{2D1957C9-5D7B-4D27-AAC6-B0128FDDBBFA}">
      <dgm:prSet phldrT="[Tekst]"/>
      <dgm:spPr/>
      <dgm:t>
        <a:bodyPr/>
        <a:lstStyle/>
        <a:p>
          <a:r>
            <a:rPr lang="da-DK"/>
            <a:t>Under episoden: håndtering</a:t>
          </a:r>
        </a:p>
      </dgm:t>
    </dgm:pt>
    <dgm:pt modelId="{35B55C47-55C4-4DC5-96F3-30EB73905938}" type="parTrans" cxnId="{EB78489D-4EF3-4BCD-9C8C-CCA33055EEAA}">
      <dgm:prSet/>
      <dgm:spPr/>
      <dgm:t>
        <a:bodyPr/>
        <a:lstStyle/>
        <a:p>
          <a:endParaRPr lang="da-DK"/>
        </a:p>
      </dgm:t>
    </dgm:pt>
    <dgm:pt modelId="{9B12DA87-0256-48C3-B35D-17B973043B85}" type="sibTrans" cxnId="{EB78489D-4EF3-4BCD-9C8C-CCA33055EEAA}">
      <dgm:prSet/>
      <dgm:spPr/>
      <dgm:t>
        <a:bodyPr/>
        <a:lstStyle/>
        <a:p>
          <a:endParaRPr lang="da-DK"/>
        </a:p>
      </dgm:t>
    </dgm:pt>
    <dgm:pt modelId="{86EC6236-53EF-401B-A064-D9ECE31F5F5D}">
      <dgm:prSet phldrT="[Tekst]"/>
      <dgm:spPr/>
      <dgm:t>
        <a:bodyPr/>
        <a:lstStyle/>
        <a:p>
          <a:r>
            <a:rPr lang="da-DK"/>
            <a:t>Efter episoden:  opfølgning</a:t>
          </a:r>
        </a:p>
      </dgm:t>
    </dgm:pt>
    <dgm:pt modelId="{4D9AE17C-B3D8-456B-810D-E684CC24F728}" type="parTrans" cxnId="{17D69BEB-4EF6-4110-A7BC-54A0256FF348}">
      <dgm:prSet/>
      <dgm:spPr/>
      <dgm:t>
        <a:bodyPr/>
        <a:lstStyle/>
        <a:p>
          <a:endParaRPr lang="da-DK"/>
        </a:p>
      </dgm:t>
    </dgm:pt>
    <dgm:pt modelId="{36F422E2-BA08-4863-9B05-80E6A2B081E3}" type="sibTrans" cxnId="{17D69BEB-4EF6-4110-A7BC-54A0256FF348}">
      <dgm:prSet/>
      <dgm:spPr/>
      <dgm:t>
        <a:bodyPr/>
        <a:lstStyle/>
        <a:p>
          <a:endParaRPr lang="da-DK"/>
        </a:p>
      </dgm:t>
    </dgm:pt>
    <dgm:pt modelId="{EE66D377-0E56-4111-A2E4-48708C93CDC8}" type="pres">
      <dgm:prSet presAssocID="{50D9F8B5-8DB5-4F5F-940C-6D4D85DE1FCC}" presName="Name0" presStyleCnt="0">
        <dgm:presLayoutVars>
          <dgm:dir/>
          <dgm:animLvl val="lvl"/>
          <dgm:resizeHandles val="exact"/>
        </dgm:presLayoutVars>
      </dgm:prSet>
      <dgm:spPr/>
    </dgm:pt>
    <dgm:pt modelId="{B7D4008E-7F85-4BBF-B7D2-84F4EEAAADEF}" type="pres">
      <dgm:prSet presAssocID="{6B6C858E-AB3E-4A30-BEAC-A710F993CC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B9561B-FDD8-4F34-B2FE-E388E95447AF}" type="pres">
      <dgm:prSet presAssocID="{65907213-858E-48D3-A3EE-D61A8B451D60}" presName="parTxOnlySpace" presStyleCnt="0"/>
      <dgm:spPr/>
    </dgm:pt>
    <dgm:pt modelId="{B4DC7D78-F2C0-4918-A66B-95B7AC5C1867}" type="pres">
      <dgm:prSet presAssocID="{2D1957C9-5D7B-4D27-AAC6-B0128FDDBBF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7EDEF0-DABF-4370-A478-57BBDEEB080E}" type="pres">
      <dgm:prSet presAssocID="{9B12DA87-0256-48C3-B35D-17B973043B85}" presName="parTxOnlySpace" presStyleCnt="0"/>
      <dgm:spPr/>
    </dgm:pt>
    <dgm:pt modelId="{EFF4A61F-15E0-4EC4-AC09-B23A9CDB93B1}" type="pres">
      <dgm:prSet presAssocID="{86EC6236-53EF-401B-A064-D9ECE31F5F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4B33223-36E0-4350-B0DD-EAD5BFCEF737}" type="presOf" srcId="{86EC6236-53EF-401B-A064-D9ECE31F5F5D}" destId="{EFF4A61F-15E0-4EC4-AC09-B23A9CDB93B1}" srcOrd="0" destOrd="0" presId="urn:microsoft.com/office/officeart/2005/8/layout/chevron1"/>
    <dgm:cxn modelId="{B2DC5930-304B-4D69-B370-405D1555C32C}" type="presOf" srcId="{2D1957C9-5D7B-4D27-AAC6-B0128FDDBBFA}" destId="{B4DC7D78-F2C0-4918-A66B-95B7AC5C1867}" srcOrd="0" destOrd="0" presId="urn:microsoft.com/office/officeart/2005/8/layout/chevron1"/>
    <dgm:cxn modelId="{65EFC770-65CE-4B09-92BC-398FF9DC2D3C}" srcId="{50D9F8B5-8DB5-4F5F-940C-6D4D85DE1FCC}" destId="{6B6C858E-AB3E-4A30-BEAC-A710F993CC7A}" srcOrd="0" destOrd="0" parTransId="{5F8C69FA-6C8D-475E-A18C-0B61D7E60A89}" sibTransId="{65907213-858E-48D3-A3EE-D61A8B451D60}"/>
    <dgm:cxn modelId="{AADC5492-1E20-41EC-A92C-4D93B0754F1E}" type="presOf" srcId="{6B6C858E-AB3E-4A30-BEAC-A710F993CC7A}" destId="{B7D4008E-7F85-4BBF-B7D2-84F4EEAAADEF}" srcOrd="0" destOrd="0" presId="urn:microsoft.com/office/officeart/2005/8/layout/chevron1"/>
    <dgm:cxn modelId="{EB78489D-4EF3-4BCD-9C8C-CCA33055EEAA}" srcId="{50D9F8B5-8DB5-4F5F-940C-6D4D85DE1FCC}" destId="{2D1957C9-5D7B-4D27-AAC6-B0128FDDBBFA}" srcOrd="1" destOrd="0" parTransId="{35B55C47-55C4-4DC5-96F3-30EB73905938}" sibTransId="{9B12DA87-0256-48C3-B35D-17B973043B85}"/>
    <dgm:cxn modelId="{A95419D6-9AF4-4DC5-AFE3-0CA1B95D539C}" type="presOf" srcId="{50D9F8B5-8DB5-4F5F-940C-6D4D85DE1FCC}" destId="{EE66D377-0E56-4111-A2E4-48708C93CDC8}" srcOrd="0" destOrd="0" presId="urn:microsoft.com/office/officeart/2005/8/layout/chevron1"/>
    <dgm:cxn modelId="{17D69BEB-4EF6-4110-A7BC-54A0256FF348}" srcId="{50D9F8B5-8DB5-4F5F-940C-6D4D85DE1FCC}" destId="{86EC6236-53EF-401B-A064-D9ECE31F5F5D}" srcOrd="2" destOrd="0" parTransId="{4D9AE17C-B3D8-456B-810D-E684CC24F728}" sibTransId="{36F422E2-BA08-4863-9B05-80E6A2B081E3}"/>
    <dgm:cxn modelId="{AC4861AB-B776-4B95-8FE6-6D29A628A112}" type="presParOf" srcId="{EE66D377-0E56-4111-A2E4-48708C93CDC8}" destId="{B7D4008E-7F85-4BBF-B7D2-84F4EEAAADEF}" srcOrd="0" destOrd="0" presId="urn:microsoft.com/office/officeart/2005/8/layout/chevron1"/>
    <dgm:cxn modelId="{4874A9A1-B136-465A-963B-9F05D8E48256}" type="presParOf" srcId="{EE66D377-0E56-4111-A2E4-48708C93CDC8}" destId="{47B9561B-FDD8-4F34-B2FE-E388E95447AF}" srcOrd="1" destOrd="0" presId="urn:microsoft.com/office/officeart/2005/8/layout/chevron1"/>
    <dgm:cxn modelId="{4B4DE957-DD04-4546-9946-ACF34C1724C5}" type="presParOf" srcId="{EE66D377-0E56-4111-A2E4-48708C93CDC8}" destId="{B4DC7D78-F2C0-4918-A66B-95B7AC5C1867}" srcOrd="2" destOrd="0" presId="urn:microsoft.com/office/officeart/2005/8/layout/chevron1"/>
    <dgm:cxn modelId="{B2D0DC5D-AC00-4509-A481-38DBE40461F9}" type="presParOf" srcId="{EE66D377-0E56-4111-A2E4-48708C93CDC8}" destId="{4D7EDEF0-DABF-4370-A478-57BBDEEB080E}" srcOrd="3" destOrd="0" presId="urn:microsoft.com/office/officeart/2005/8/layout/chevron1"/>
    <dgm:cxn modelId="{6E27FF44-DAC5-421A-B99B-3F2E74B5755C}" type="presParOf" srcId="{EE66D377-0E56-4111-A2E4-48708C93CDC8}" destId="{EFF4A61F-15E0-4EC4-AC09-B23A9CDB93B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5A6F4-182A-4FD7-971B-1DAEDC4C792E}" type="doc">
      <dgm:prSet loTypeId="urn:microsoft.com/office/officeart/2005/8/layout/funnel1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da-DK"/>
        </a:p>
      </dgm:t>
    </dgm:pt>
    <dgm:pt modelId="{F91D2C84-5170-493F-A27D-C36C9969BA0E}">
      <dgm:prSet phldrT="[Tekst]"/>
      <dgm:spPr/>
      <dgm:t>
        <a:bodyPr/>
        <a:lstStyle/>
        <a:p>
          <a:r>
            <a:rPr lang="da-DK"/>
            <a:t>Mangelfuld beredskab</a:t>
          </a:r>
        </a:p>
      </dgm:t>
    </dgm:pt>
    <dgm:pt modelId="{5C54B3C7-39D6-4232-919F-A85336458E43}" type="parTrans" cxnId="{C2F5C912-FE7F-48D2-A66C-A4BE532130AA}">
      <dgm:prSet/>
      <dgm:spPr/>
      <dgm:t>
        <a:bodyPr/>
        <a:lstStyle/>
        <a:p>
          <a:endParaRPr lang="da-DK"/>
        </a:p>
      </dgm:t>
    </dgm:pt>
    <dgm:pt modelId="{5119221E-9F67-438F-B14F-BF5F3DDA1C58}" type="sibTrans" cxnId="{C2F5C912-FE7F-48D2-A66C-A4BE532130AA}">
      <dgm:prSet/>
      <dgm:spPr/>
      <dgm:t>
        <a:bodyPr/>
        <a:lstStyle/>
        <a:p>
          <a:endParaRPr lang="da-DK"/>
        </a:p>
      </dgm:t>
    </dgm:pt>
    <dgm:pt modelId="{8F98688D-E7D3-4B8A-B648-93E19F59A368}">
      <dgm:prSet phldrT="[Tekst]"/>
      <dgm:spPr/>
      <dgm:t>
        <a:bodyPr/>
        <a:lstStyle/>
        <a:p>
          <a:r>
            <a:rPr lang="da-DK"/>
            <a:t>Episoder med vold og trusler</a:t>
          </a:r>
        </a:p>
      </dgm:t>
    </dgm:pt>
    <dgm:pt modelId="{3802D4AA-DE8B-46F1-B12F-F5ABE3479D40}" type="parTrans" cxnId="{2E818827-7256-47BD-BFD8-3FD3FE10CB92}">
      <dgm:prSet/>
      <dgm:spPr/>
      <dgm:t>
        <a:bodyPr/>
        <a:lstStyle/>
        <a:p>
          <a:endParaRPr lang="da-DK"/>
        </a:p>
      </dgm:t>
    </dgm:pt>
    <dgm:pt modelId="{F4E5BDEC-D870-4142-B8A5-3A55BAADF477}" type="sibTrans" cxnId="{2E818827-7256-47BD-BFD8-3FD3FE10CB92}">
      <dgm:prSet/>
      <dgm:spPr/>
      <dgm:t>
        <a:bodyPr/>
        <a:lstStyle/>
        <a:p>
          <a:endParaRPr lang="da-DK"/>
        </a:p>
      </dgm:t>
    </dgm:pt>
    <dgm:pt modelId="{2A8D16D9-D6ED-464F-82F1-56D9241C077C}">
      <dgm:prSet phldrT="[Tekst]"/>
      <dgm:spPr/>
      <dgm:t>
        <a:bodyPr/>
        <a:lstStyle/>
        <a:p>
          <a:r>
            <a:rPr lang="da-DK"/>
            <a:t>Mangelfuld opfølgning</a:t>
          </a:r>
        </a:p>
      </dgm:t>
    </dgm:pt>
    <dgm:pt modelId="{C0A5ECA8-7E44-4891-BF17-DBD6E29392D3}" type="parTrans" cxnId="{09460B49-2701-49CA-B7C8-7A20F4EC86EA}">
      <dgm:prSet/>
      <dgm:spPr/>
      <dgm:t>
        <a:bodyPr/>
        <a:lstStyle/>
        <a:p>
          <a:endParaRPr lang="da-DK"/>
        </a:p>
      </dgm:t>
    </dgm:pt>
    <dgm:pt modelId="{8F82CE87-C144-413F-BFFD-7763DEEDC602}" type="sibTrans" cxnId="{09460B49-2701-49CA-B7C8-7A20F4EC86EA}">
      <dgm:prSet/>
      <dgm:spPr/>
      <dgm:t>
        <a:bodyPr/>
        <a:lstStyle/>
        <a:p>
          <a:endParaRPr lang="da-DK"/>
        </a:p>
      </dgm:t>
    </dgm:pt>
    <dgm:pt modelId="{F984E45E-4645-47B1-8F05-83E31FE26AB2}">
      <dgm:prSet phldrT="[Tekst]" custT="1"/>
      <dgm:spPr/>
      <dgm:t>
        <a:bodyPr/>
        <a:lstStyle/>
        <a:p>
          <a:r>
            <a:rPr lang="da-DK" sz="2000"/>
            <a:t>Øget utryghed og magtesløshed</a:t>
          </a:r>
        </a:p>
        <a:p>
          <a:r>
            <a:rPr lang="da-DK" sz="2000"/>
            <a:t>Højt stressberedskab</a:t>
          </a:r>
        </a:p>
        <a:p>
          <a:r>
            <a:rPr lang="da-DK" sz="2000"/>
            <a:t>Forringet </a:t>
          </a:r>
          <a:r>
            <a:rPr lang="da-DK" sz="2000" err="1"/>
            <a:t>mentaliseringsevne</a:t>
          </a:r>
          <a:endParaRPr lang="da-DK" sz="2000"/>
        </a:p>
      </dgm:t>
    </dgm:pt>
    <dgm:pt modelId="{602486A8-50C0-477B-8AFA-CA0CD8537866}" type="parTrans" cxnId="{4DB450AE-6F29-40E5-A717-E1F852A92F98}">
      <dgm:prSet/>
      <dgm:spPr/>
      <dgm:t>
        <a:bodyPr/>
        <a:lstStyle/>
        <a:p>
          <a:endParaRPr lang="da-DK"/>
        </a:p>
      </dgm:t>
    </dgm:pt>
    <dgm:pt modelId="{AF0668FF-38B3-4E16-96E9-85C791F00C29}" type="sibTrans" cxnId="{4DB450AE-6F29-40E5-A717-E1F852A92F98}">
      <dgm:prSet/>
      <dgm:spPr/>
      <dgm:t>
        <a:bodyPr/>
        <a:lstStyle/>
        <a:p>
          <a:endParaRPr lang="da-DK"/>
        </a:p>
      </dgm:t>
    </dgm:pt>
    <dgm:pt modelId="{D545BBBC-9030-4DA3-BE50-C6408E75612D}" type="pres">
      <dgm:prSet presAssocID="{2FA5A6F4-182A-4FD7-971B-1DAEDC4C792E}" presName="Name0" presStyleCnt="0">
        <dgm:presLayoutVars>
          <dgm:chMax val="4"/>
          <dgm:resizeHandles val="exact"/>
        </dgm:presLayoutVars>
      </dgm:prSet>
      <dgm:spPr/>
    </dgm:pt>
    <dgm:pt modelId="{A0516C5D-9F7F-4715-BC61-D42981BFA767}" type="pres">
      <dgm:prSet presAssocID="{2FA5A6F4-182A-4FD7-971B-1DAEDC4C792E}" presName="ellipse" presStyleLbl="trBgShp" presStyleIdx="0" presStyleCnt="1"/>
      <dgm:spPr/>
    </dgm:pt>
    <dgm:pt modelId="{5570436B-FFFD-4134-B51B-86129E777180}" type="pres">
      <dgm:prSet presAssocID="{2FA5A6F4-182A-4FD7-971B-1DAEDC4C792E}" presName="arrow1" presStyleLbl="fgShp" presStyleIdx="0" presStyleCnt="1"/>
      <dgm:spPr/>
    </dgm:pt>
    <dgm:pt modelId="{2D32497F-C040-425D-ADC3-101238E85F6C}" type="pres">
      <dgm:prSet presAssocID="{2FA5A6F4-182A-4FD7-971B-1DAEDC4C792E}" presName="rectangle" presStyleLbl="revTx" presStyleIdx="0" presStyleCnt="1" custScaleX="185354" custLinFactNeighborY="4212">
        <dgm:presLayoutVars>
          <dgm:bulletEnabled val="1"/>
        </dgm:presLayoutVars>
      </dgm:prSet>
      <dgm:spPr/>
    </dgm:pt>
    <dgm:pt modelId="{2D461197-7953-46DF-A79D-64678443B1D4}" type="pres">
      <dgm:prSet presAssocID="{8F98688D-E7D3-4B8A-B648-93E19F59A368}" presName="item1" presStyleLbl="node1" presStyleIdx="0" presStyleCnt="3">
        <dgm:presLayoutVars>
          <dgm:bulletEnabled val="1"/>
        </dgm:presLayoutVars>
      </dgm:prSet>
      <dgm:spPr/>
    </dgm:pt>
    <dgm:pt modelId="{BFF520EB-2918-402E-9EBD-1B9F9881EEE3}" type="pres">
      <dgm:prSet presAssocID="{2A8D16D9-D6ED-464F-82F1-56D9241C077C}" presName="item2" presStyleLbl="node1" presStyleIdx="1" presStyleCnt="3">
        <dgm:presLayoutVars>
          <dgm:bulletEnabled val="1"/>
        </dgm:presLayoutVars>
      </dgm:prSet>
      <dgm:spPr/>
    </dgm:pt>
    <dgm:pt modelId="{68D47CE3-B9E6-4091-9B8E-5D3374C184CB}" type="pres">
      <dgm:prSet presAssocID="{F984E45E-4645-47B1-8F05-83E31FE26AB2}" presName="item3" presStyleLbl="node1" presStyleIdx="2" presStyleCnt="3">
        <dgm:presLayoutVars>
          <dgm:bulletEnabled val="1"/>
        </dgm:presLayoutVars>
      </dgm:prSet>
      <dgm:spPr/>
    </dgm:pt>
    <dgm:pt modelId="{0DE20FF2-49B7-4398-984F-2889C9085976}" type="pres">
      <dgm:prSet presAssocID="{2FA5A6F4-182A-4FD7-971B-1DAEDC4C792E}" presName="funnel" presStyleLbl="trAlignAcc1" presStyleIdx="0" presStyleCnt="1" custLinFactNeighborX="-215" custLinFactNeighborY="-361"/>
      <dgm:spPr/>
    </dgm:pt>
  </dgm:ptLst>
  <dgm:cxnLst>
    <dgm:cxn modelId="{C2F5C912-FE7F-48D2-A66C-A4BE532130AA}" srcId="{2FA5A6F4-182A-4FD7-971B-1DAEDC4C792E}" destId="{F91D2C84-5170-493F-A27D-C36C9969BA0E}" srcOrd="0" destOrd="0" parTransId="{5C54B3C7-39D6-4232-919F-A85336458E43}" sibTransId="{5119221E-9F67-438F-B14F-BF5F3DDA1C58}"/>
    <dgm:cxn modelId="{1661E412-B17D-4650-9969-53D67C8EC078}" type="presOf" srcId="{F91D2C84-5170-493F-A27D-C36C9969BA0E}" destId="{68D47CE3-B9E6-4091-9B8E-5D3374C184CB}" srcOrd="0" destOrd="0" presId="urn:microsoft.com/office/officeart/2005/8/layout/funnel1"/>
    <dgm:cxn modelId="{2E818827-7256-47BD-BFD8-3FD3FE10CB92}" srcId="{2FA5A6F4-182A-4FD7-971B-1DAEDC4C792E}" destId="{8F98688D-E7D3-4B8A-B648-93E19F59A368}" srcOrd="1" destOrd="0" parTransId="{3802D4AA-DE8B-46F1-B12F-F5ABE3479D40}" sibTransId="{F4E5BDEC-D870-4142-B8A5-3A55BAADF477}"/>
    <dgm:cxn modelId="{F5A72B2F-F764-4276-9984-B5C462B08003}" type="presOf" srcId="{2FA5A6F4-182A-4FD7-971B-1DAEDC4C792E}" destId="{D545BBBC-9030-4DA3-BE50-C6408E75612D}" srcOrd="0" destOrd="0" presId="urn:microsoft.com/office/officeart/2005/8/layout/funnel1"/>
    <dgm:cxn modelId="{E8B20745-1876-45A9-9F7D-4961BEE8D91D}" type="presOf" srcId="{8F98688D-E7D3-4B8A-B648-93E19F59A368}" destId="{BFF520EB-2918-402E-9EBD-1B9F9881EEE3}" srcOrd="0" destOrd="0" presId="urn:microsoft.com/office/officeart/2005/8/layout/funnel1"/>
    <dgm:cxn modelId="{31CF6C45-0924-4AA4-9533-950AACEAA29E}" type="presOf" srcId="{2A8D16D9-D6ED-464F-82F1-56D9241C077C}" destId="{2D461197-7953-46DF-A79D-64678443B1D4}" srcOrd="0" destOrd="0" presId="urn:microsoft.com/office/officeart/2005/8/layout/funnel1"/>
    <dgm:cxn modelId="{0D4F7A65-0430-4232-8338-CE7B21C3AA49}" type="presOf" srcId="{F984E45E-4645-47B1-8F05-83E31FE26AB2}" destId="{2D32497F-C040-425D-ADC3-101238E85F6C}" srcOrd="0" destOrd="0" presId="urn:microsoft.com/office/officeart/2005/8/layout/funnel1"/>
    <dgm:cxn modelId="{09460B49-2701-49CA-B7C8-7A20F4EC86EA}" srcId="{2FA5A6F4-182A-4FD7-971B-1DAEDC4C792E}" destId="{2A8D16D9-D6ED-464F-82F1-56D9241C077C}" srcOrd="2" destOrd="0" parTransId="{C0A5ECA8-7E44-4891-BF17-DBD6E29392D3}" sibTransId="{8F82CE87-C144-413F-BFFD-7763DEEDC602}"/>
    <dgm:cxn modelId="{4DB450AE-6F29-40E5-A717-E1F852A92F98}" srcId="{2FA5A6F4-182A-4FD7-971B-1DAEDC4C792E}" destId="{F984E45E-4645-47B1-8F05-83E31FE26AB2}" srcOrd="3" destOrd="0" parTransId="{602486A8-50C0-477B-8AFA-CA0CD8537866}" sibTransId="{AF0668FF-38B3-4E16-96E9-85C791F00C29}"/>
    <dgm:cxn modelId="{FD8CAE33-D709-491D-A155-7C2BE99E6CA4}" type="presParOf" srcId="{D545BBBC-9030-4DA3-BE50-C6408E75612D}" destId="{A0516C5D-9F7F-4715-BC61-D42981BFA767}" srcOrd="0" destOrd="0" presId="urn:microsoft.com/office/officeart/2005/8/layout/funnel1"/>
    <dgm:cxn modelId="{9129C206-A732-4F11-94D3-A8BE6861DBCD}" type="presParOf" srcId="{D545BBBC-9030-4DA3-BE50-C6408E75612D}" destId="{5570436B-FFFD-4134-B51B-86129E777180}" srcOrd="1" destOrd="0" presId="urn:microsoft.com/office/officeart/2005/8/layout/funnel1"/>
    <dgm:cxn modelId="{4492DD9D-78AB-4194-A463-2D38D2711845}" type="presParOf" srcId="{D545BBBC-9030-4DA3-BE50-C6408E75612D}" destId="{2D32497F-C040-425D-ADC3-101238E85F6C}" srcOrd="2" destOrd="0" presId="urn:microsoft.com/office/officeart/2005/8/layout/funnel1"/>
    <dgm:cxn modelId="{47A823CE-C40D-4F6A-A542-9E2D8B8AAAE3}" type="presParOf" srcId="{D545BBBC-9030-4DA3-BE50-C6408E75612D}" destId="{2D461197-7953-46DF-A79D-64678443B1D4}" srcOrd="3" destOrd="0" presId="urn:microsoft.com/office/officeart/2005/8/layout/funnel1"/>
    <dgm:cxn modelId="{ABEF8D21-FF01-4099-A604-A0BF4B9A4836}" type="presParOf" srcId="{D545BBBC-9030-4DA3-BE50-C6408E75612D}" destId="{BFF520EB-2918-402E-9EBD-1B9F9881EEE3}" srcOrd="4" destOrd="0" presId="urn:microsoft.com/office/officeart/2005/8/layout/funnel1"/>
    <dgm:cxn modelId="{0DABD46B-1F9B-4908-A8AF-40729B6D7021}" type="presParOf" srcId="{D545BBBC-9030-4DA3-BE50-C6408E75612D}" destId="{68D47CE3-B9E6-4091-9B8E-5D3374C184CB}" srcOrd="5" destOrd="0" presId="urn:microsoft.com/office/officeart/2005/8/layout/funnel1"/>
    <dgm:cxn modelId="{008A086C-A8E0-4C10-96C5-9F4C361CB50D}" type="presParOf" srcId="{D545BBBC-9030-4DA3-BE50-C6408E75612D}" destId="{0DE20FF2-49B7-4398-984F-2889C90859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1006-B389-425C-9270-DE4B3A9DC029}">
      <dsp:nvSpPr>
        <dsp:cNvPr id="0" name=""/>
        <dsp:cNvSpPr/>
      </dsp:nvSpPr>
      <dsp:spPr>
        <a:xfrm>
          <a:off x="2169914" y="2287205"/>
          <a:ext cx="1756171" cy="17561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Kerne-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opgaven</a:t>
          </a:r>
        </a:p>
      </dsp:txBody>
      <dsp:txXfrm>
        <a:off x="2427099" y="2544390"/>
        <a:ext cx="1241801" cy="1241801"/>
      </dsp:txXfrm>
    </dsp:sp>
    <dsp:sp modelId="{32FC44CC-986B-4812-BC4B-2251E56DE227}">
      <dsp:nvSpPr>
        <dsp:cNvPr id="0" name=""/>
        <dsp:cNvSpPr/>
      </dsp:nvSpPr>
      <dsp:spPr>
        <a:xfrm rot="16200000">
          <a:off x="2783941" y="1997219"/>
          <a:ext cx="528116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528116" y="259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034797" y="2009944"/>
        <a:ext cx="26405" cy="26405"/>
      </dsp:txXfrm>
    </dsp:sp>
    <dsp:sp modelId="{CD14C64E-F806-414F-956B-058B68C3FC2B}">
      <dsp:nvSpPr>
        <dsp:cNvPr id="0" name=""/>
        <dsp:cNvSpPr/>
      </dsp:nvSpPr>
      <dsp:spPr>
        <a:xfrm>
          <a:off x="2169914" y="2917"/>
          <a:ext cx="1756171" cy="17561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err="1"/>
            <a:t>Arbejds-fællesskab</a:t>
          </a:r>
          <a:r>
            <a:rPr lang="da-DK" sz="2000" kern="1200"/>
            <a:t> og følgeskab</a:t>
          </a:r>
        </a:p>
      </dsp:txBody>
      <dsp:txXfrm>
        <a:off x="2427099" y="260102"/>
        <a:ext cx="1241801" cy="1241801"/>
      </dsp:txXfrm>
    </dsp:sp>
    <dsp:sp modelId="{A5BFCA57-C2C0-4BF1-A5EE-ADCF702DFB66}">
      <dsp:nvSpPr>
        <dsp:cNvPr id="0" name=""/>
        <dsp:cNvSpPr/>
      </dsp:nvSpPr>
      <dsp:spPr>
        <a:xfrm rot="1802916">
          <a:off x="3772417" y="3711892"/>
          <a:ext cx="530583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530583" y="259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024444" y="3724555"/>
        <a:ext cx="26529" cy="26529"/>
      </dsp:txXfrm>
    </dsp:sp>
    <dsp:sp modelId="{ACCD9E15-1ADE-4036-9512-FB984C6A3E68}">
      <dsp:nvSpPr>
        <dsp:cNvPr id="0" name=""/>
        <dsp:cNvSpPr/>
      </dsp:nvSpPr>
      <dsp:spPr>
        <a:xfrm>
          <a:off x="4149331" y="3432262"/>
          <a:ext cx="1756171" cy="1756171"/>
        </a:xfrm>
        <a:prstGeom prst="ellipse">
          <a:avLst/>
        </a:prstGeom>
        <a:gradFill rotWithShape="0">
          <a:gsLst>
            <a:gs pos="0">
              <a:schemeClr val="accent2">
                <a:hueOff val="-6074989"/>
                <a:satOff val="-27027"/>
                <a:lumOff val="-20980"/>
                <a:alphaOff val="0"/>
                <a:shade val="51000"/>
                <a:satMod val="130000"/>
              </a:schemeClr>
            </a:gs>
            <a:gs pos="80000">
              <a:schemeClr val="accent2">
                <a:hueOff val="-6074989"/>
                <a:satOff val="-27027"/>
                <a:lumOff val="-20980"/>
                <a:alphaOff val="0"/>
                <a:shade val="93000"/>
                <a:satMod val="130000"/>
              </a:schemeClr>
            </a:gs>
            <a:gs pos="100000">
              <a:schemeClr val="accent2">
                <a:hueOff val="-6074989"/>
                <a:satOff val="-27027"/>
                <a:lumOff val="-2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Bærende strukturer</a:t>
          </a:r>
        </a:p>
      </dsp:txBody>
      <dsp:txXfrm>
        <a:off x="4406516" y="3689447"/>
        <a:ext cx="1241801" cy="1241801"/>
      </dsp:txXfrm>
    </dsp:sp>
    <dsp:sp modelId="{E6FED1C1-4269-4CA5-A38E-54E71643277A}">
      <dsp:nvSpPr>
        <dsp:cNvPr id="0" name=""/>
        <dsp:cNvSpPr/>
      </dsp:nvSpPr>
      <dsp:spPr>
        <a:xfrm rot="9000000">
          <a:off x="1794816" y="3710435"/>
          <a:ext cx="528116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528116" y="259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045671" y="3723160"/>
        <a:ext cx="26405" cy="26405"/>
      </dsp:txXfrm>
    </dsp:sp>
    <dsp:sp modelId="{3300C2F2-EC97-45B2-8F05-CA341E6A1852}">
      <dsp:nvSpPr>
        <dsp:cNvPr id="0" name=""/>
        <dsp:cNvSpPr/>
      </dsp:nvSpPr>
      <dsp:spPr>
        <a:xfrm>
          <a:off x="191662" y="3429349"/>
          <a:ext cx="1756171" cy="1756171"/>
        </a:xfrm>
        <a:prstGeom prst="ellipse">
          <a:avLst/>
        </a:prstGeom>
        <a:gradFill rotWithShape="0">
          <a:gsLst>
            <a:gs pos="0">
              <a:schemeClr val="accent2">
                <a:hueOff val="-12149978"/>
                <a:satOff val="-54053"/>
                <a:lumOff val="-41961"/>
                <a:alphaOff val="0"/>
                <a:shade val="51000"/>
                <a:satMod val="130000"/>
              </a:schemeClr>
            </a:gs>
            <a:gs pos="80000">
              <a:schemeClr val="accent2">
                <a:hueOff val="-12149978"/>
                <a:satOff val="-54053"/>
                <a:lumOff val="-4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149978"/>
                <a:satOff val="-54053"/>
                <a:lumOff val="-4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God ledelse</a:t>
          </a:r>
        </a:p>
      </dsp:txBody>
      <dsp:txXfrm>
        <a:off x="448847" y="3686534"/>
        <a:ext cx="1241801" cy="1241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D904-29FC-484B-B557-6B3D80FEBBF6}">
      <dsp:nvSpPr>
        <dsp:cNvPr id="0" name=""/>
        <dsp:cNvSpPr/>
      </dsp:nvSpPr>
      <dsp:spPr>
        <a:xfrm>
          <a:off x="2411" y="432423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err="1"/>
            <a:t>Konflikt-situation</a:t>
          </a:r>
          <a:endParaRPr lang="da-DK" sz="2100" kern="1200"/>
        </a:p>
      </dsp:txBody>
      <dsp:txXfrm>
        <a:off x="589895" y="432423"/>
        <a:ext cx="1762452" cy="1174968"/>
      </dsp:txXfrm>
    </dsp:sp>
    <dsp:sp modelId="{D38E0F4A-0686-47A1-8FA3-49EADA5C780F}">
      <dsp:nvSpPr>
        <dsp:cNvPr id="0" name=""/>
        <dsp:cNvSpPr/>
      </dsp:nvSpPr>
      <dsp:spPr>
        <a:xfrm>
          <a:off x="2646089" y="432423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-6074989"/>
                <a:satOff val="-27027"/>
                <a:lumOff val="-20980"/>
                <a:alphaOff val="0"/>
                <a:shade val="51000"/>
                <a:satMod val="130000"/>
              </a:schemeClr>
            </a:gs>
            <a:gs pos="80000">
              <a:schemeClr val="accent2">
                <a:hueOff val="-6074989"/>
                <a:satOff val="-27027"/>
                <a:lumOff val="-20980"/>
                <a:alphaOff val="0"/>
                <a:shade val="93000"/>
                <a:satMod val="130000"/>
              </a:schemeClr>
            </a:gs>
            <a:gs pos="100000">
              <a:schemeClr val="accent2">
                <a:hueOff val="-6074989"/>
                <a:satOff val="-27027"/>
                <a:lumOff val="-2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Episode med psykisk eller fysisk vold</a:t>
          </a:r>
        </a:p>
      </dsp:txBody>
      <dsp:txXfrm>
        <a:off x="3233573" y="432423"/>
        <a:ext cx="1762452" cy="1174968"/>
      </dsp:txXfrm>
    </dsp:sp>
    <dsp:sp modelId="{F768B580-57F9-488F-AA2B-E1E0988734E5}">
      <dsp:nvSpPr>
        <dsp:cNvPr id="0" name=""/>
        <dsp:cNvSpPr/>
      </dsp:nvSpPr>
      <dsp:spPr>
        <a:xfrm>
          <a:off x="5289768" y="432423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-12149978"/>
                <a:satOff val="-54053"/>
                <a:lumOff val="-41961"/>
                <a:alphaOff val="0"/>
                <a:shade val="51000"/>
                <a:satMod val="130000"/>
              </a:schemeClr>
            </a:gs>
            <a:gs pos="80000">
              <a:schemeClr val="accent2">
                <a:hueOff val="-12149978"/>
                <a:satOff val="-54053"/>
                <a:lumOff val="-4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149978"/>
                <a:satOff val="-54053"/>
                <a:lumOff val="-4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Anmeldelse, registrering, psykisk førstehjælp</a:t>
          </a:r>
        </a:p>
      </dsp:txBody>
      <dsp:txXfrm>
        <a:off x="5877252" y="432423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008E-7F85-4BBF-B7D2-84F4EEAAADEF}">
      <dsp:nvSpPr>
        <dsp:cNvPr id="0" name=""/>
        <dsp:cNvSpPr/>
      </dsp:nvSpPr>
      <dsp:spPr>
        <a:xfrm>
          <a:off x="2411" y="526718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Før episoden finder sted: forebyggelse</a:t>
          </a:r>
        </a:p>
      </dsp:txBody>
      <dsp:txXfrm>
        <a:off x="589895" y="526718"/>
        <a:ext cx="1762452" cy="1174968"/>
      </dsp:txXfrm>
    </dsp:sp>
    <dsp:sp modelId="{B4DC7D78-F2C0-4918-A66B-95B7AC5C1867}">
      <dsp:nvSpPr>
        <dsp:cNvPr id="0" name=""/>
        <dsp:cNvSpPr/>
      </dsp:nvSpPr>
      <dsp:spPr>
        <a:xfrm>
          <a:off x="2646089" y="526718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-6074989"/>
                <a:satOff val="-27027"/>
                <a:lumOff val="-20980"/>
                <a:alphaOff val="0"/>
                <a:shade val="51000"/>
                <a:satMod val="130000"/>
              </a:schemeClr>
            </a:gs>
            <a:gs pos="80000">
              <a:schemeClr val="accent2">
                <a:hueOff val="-6074989"/>
                <a:satOff val="-27027"/>
                <a:lumOff val="-20980"/>
                <a:alphaOff val="0"/>
                <a:shade val="93000"/>
                <a:satMod val="130000"/>
              </a:schemeClr>
            </a:gs>
            <a:gs pos="100000">
              <a:schemeClr val="accent2">
                <a:hueOff val="-6074989"/>
                <a:satOff val="-27027"/>
                <a:lumOff val="-2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Under episoden: håndtering</a:t>
          </a:r>
        </a:p>
      </dsp:txBody>
      <dsp:txXfrm>
        <a:off x="3233573" y="526718"/>
        <a:ext cx="1762452" cy="1174968"/>
      </dsp:txXfrm>
    </dsp:sp>
    <dsp:sp modelId="{EFF4A61F-15E0-4EC4-AC09-B23A9CDB93B1}">
      <dsp:nvSpPr>
        <dsp:cNvPr id="0" name=""/>
        <dsp:cNvSpPr/>
      </dsp:nvSpPr>
      <dsp:spPr>
        <a:xfrm>
          <a:off x="5289768" y="526718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-12149978"/>
                <a:satOff val="-54053"/>
                <a:lumOff val="-41961"/>
                <a:alphaOff val="0"/>
                <a:shade val="51000"/>
                <a:satMod val="130000"/>
              </a:schemeClr>
            </a:gs>
            <a:gs pos="80000">
              <a:schemeClr val="accent2">
                <a:hueOff val="-12149978"/>
                <a:satOff val="-54053"/>
                <a:lumOff val="-4196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149978"/>
                <a:satOff val="-54053"/>
                <a:lumOff val="-4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Efter episoden:  opfølgning</a:t>
          </a:r>
        </a:p>
      </dsp:txBody>
      <dsp:txXfrm>
        <a:off x="5877252" y="526718"/>
        <a:ext cx="1762452" cy="1174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16C5D-9F7F-4715-BC61-D42981BFA767}">
      <dsp:nvSpPr>
        <dsp:cNvPr id="0" name=""/>
        <dsp:cNvSpPr/>
      </dsp:nvSpPr>
      <dsp:spPr>
        <a:xfrm>
          <a:off x="1345442" y="216829"/>
          <a:ext cx="4303240" cy="14944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0436B-FFFD-4134-B51B-86129E777180}">
      <dsp:nvSpPr>
        <dsp:cNvPr id="0" name=""/>
        <dsp:cNvSpPr/>
      </dsp:nvSpPr>
      <dsp:spPr>
        <a:xfrm>
          <a:off x="3086753" y="3876252"/>
          <a:ext cx="833961" cy="533735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2497F-C040-425D-ADC3-101238E85F6C}">
      <dsp:nvSpPr>
        <dsp:cNvPr id="0" name=""/>
        <dsp:cNvSpPr/>
      </dsp:nvSpPr>
      <dsp:spPr>
        <a:xfrm>
          <a:off x="-206139" y="4336599"/>
          <a:ext cx="7419747" cy="1000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Øget utryghed og magtesløshed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Højt stressberedskab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Forringet </a:t>
          </a:r>
          <a:r>
            <a:rPr lang="da-DK" sz="2000" kern="1200" err="1"/>
            <a:t>mentaliseringsevne</a:t>
          </a:r>
          <a:endParaRPr lang="da-DK" sz="2000" kern="1200"/>
        </a:p>
      </dsp:txBody>
      <dsp:txXfrm>
        <a:off x="-206139" y="4336599"/>
        <a:ext cx="7419747" cy="1000753"/>
      </dsp:txXfrm>
    </dsp:sp>
    <dsp:sp modelId="{2D461197-7953-46DF-A79D-64678443B1D4}">
      <dsp:nvSpPr>
        <dsp:cNvPr id="0" name=""/>
        <dsp:cNvSpPr/>
      </dsp:nvSpPr>
      <dsp:spPr>
        <a:xfrm>
          <a:off x="2909953" y="1826709"/>
          <a:ext cx="1501130" cy="150113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Mangelfuld opfølgning</a:t>
          </a:r>
        </a:p>
      </dsp:txBody>
      <dsp:txXfrm>
        <a:off x="3129788" y="2046544"/>
        <a:ext cx="1061460" cy="1061460"/>
      </dsp:txXfrm>
    </dsp:sp>
    <dsp:sp modelId="{BFF520EB-2918-402E-9EBD-1B9F9881EEE3}">
      <dsp:nvSpPr>
        <dsp:cNvPr id="0" name=""/>
        <dsp:cNvSpPr/>
      </dsp:nvSpPr>
      <dsp:spPr>
        <a:xfrm>
          <a:off x="1835811" y="700527"/>
          <a:ext cx="1501130" cy="1501130"/>
        </a:xfrm>
        <a:prstGeom prst="ellipse">
          <a:avLst/>
        </a:prstGeom>
        <a:solidFill>
          <a:schemeClr val="accent1">
            <a:shade val="80000"/>
            <a:hueOff val="129356"/>
            <a:satOff val="1802"/>
            <a:lumOff val="117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Episoder med vold og trusler</a:t>
          </a:r>
        </a:p>
      </dsp:txBody>
      <dsp:txXfrm>
        <a:off x="2055646" y="920362"/>
        <a:ext cx="1061460" cy="1061460"/>
      </dsp:txXfrm>
    </dsp:sp>
    <dsp:sp modelId="{68D47CE3-B9E6-4091-9B8E-5D3374C184CB}">
      <dsp:nvSpPr>
        <dsp:cNvPr id="0" name=""/>
        <dsp:cNvSpPr/>
      </dsp:nvSpPr>
      <dsp:spPr>
        <a:xfrm>
          <a:off x="3370300" y="337587"/>
          <a:ext cx="1501130" cy="1501130"/>
        </a:xfrm>
        <a:prstGeom prst="ellipse">
          <a:avLst/>
        </a:prstGeom>
        <a:solidFill>
          <a:schemeClr val="accent1">
            <a:shade val="80000"/>
            <a:hueOff val="258712"/>
            <a:satOff val="3605"/>
            <a:lumOff val="234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Mangelfuld beredskab</a:t>
          </a:r>
        </a:p>
      </dsp:txBody>
      <dsp:txXfrm>
        <a:off x="3590135" y="557422"/>
        <a:ext cx="1061460" cy="1061460"/>
      </dsp:txXfrm>
    </dsp:sp>
    <dsp:sp modelId="{0DE20FF2-49B7-4398-984F-2889C9085976}">
      <dsp:nvSpPr>
        <dsp:cNvPr id="0" name=""/>
        <dsp:cNvSpPr/>
      </dsp:nvSpPr>
      <dsp:spPr>
        <a:xfrm>
          <a:off x="1158601" y="19870"/>
          <a:ext cx="4670183" cy="37361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CF2-D0E2-4377-9EFF-6990464C6216}" type="datetimeFigureOut">
              <a:rPr lang="da-DK" smtClean="0"/>
              <a:t>05-12-2018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7B5A7-96BF-4D8D-A3B8-11ABEDCEC7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281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A4451C-5F6B-4429-80C4-BA17D390C645}" type="datetimeFigureOut">
              <a:rPr lang="da-DK" smtClean="0"/>
              <a:pPr/>
              <a:t>05-12-2018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3C07B4-73EC-4B37-BE77-0AEBA83CD1F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9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156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25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021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936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66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48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31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242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83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19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026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207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470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03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76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076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476F-A23F-4540-BD6B-2CA20F267D8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314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276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769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83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7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882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ky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da-DK" sz="1050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087046" y="448498"/>
            <a:ext cx="7228970" cy="6477304"/>
            <a:chOff x="3103" y="238"/>
            <a:chExt cx="4597" cy="4119"/>
          </a:xfrm>
          <a:solidFill>
            <a:schemeClr val="accent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4236" y="374"/>
              <a:ext cx="129" cy="176"/>
            </a:xfrm>
            <a:custGeom>
              <a:avLst/>
              <a:gdLst/>
              <a:ahLst/>
              <a:cxnLst>
                <a:cxn ang="0">
                  <a:pos x="161" y="80"/>
                </a:cxn>
                <a:cxn ang="0">
                  <a:pos x="81" y="0"/>
                </a:cxn>
                <a:cxn ang="0">
                  <a:pos x="0" y="80"/>
                </a:cxn>
                <a:cxn ang="0">
                  <a:pos x="0" y="218"/>
                </a:cxn>
                <a:cxn ang="0">
                  <a:pos x="161" y="218"/>
                </a:cxn>
                <a:cxn ang="0">
                  <a:pos x="161" y="80"/>
                </a:cxn>
                <a:cxn ang="0">
                  <a:pos x="151" y="208"/>
                </a:cxn>
                <a:cxn ang="0">
                  <a:pos x="10" y="208"/>
                </a:cxn>
                <a:cxn ang="0">
                  <a:pos x="10" y="80"/>
                </a:cxn>
                <a:cxn ang="0">
                  <a:pos x="81" y="10"/>
                </a:cxn>
                <a:cxn ang="0">
                  <a:pos x="151" y="80"/>
                </a:cxn>
                <a:cxn ang="0">
                  <a:pos x="151" y="208"/>
                </a:cxn>
              </a:cxnLst>
              <a:rect l="0" t="0" r="r" b="b"/>
              <a:pathLst>
                <a:path w="161" h="218">
                  <a:moveTo>
                    <a:pt x="161" y="80"/>
                  </a:move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61" y="218"/>
                    <a:pt x="161" y="218"/>
                    <a:pt x="161" y="218"/>
                  </a:cubicBezTo>
                  <a:lnTo>
                    <a:pt x="161" y="80"/>
                  </a:lnTo>
                  <a:close/>
                  <a:moveTo>
                    <a:pt x="151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41"/>
                    <a:pt x="42" y="10"/>
                    <a:pt x="81" y="10"/>
                  </a:cubicBezTo>
                  <a:cubicBezTo>
                    <a:pt x="119" y="10"/>
                    <a:pt x="151" y="41"/>
                    <a:pt x="151" y="80"/>
                  </a:cubicBezTo>
                  <a:lnTo>
                    <a:pt x="151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91" y="1937"/>
              <a:ext cx="145" cy="14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90"/>
                </a:cxn>
                <a:cxn ang="0">
                  <a:pos x="90" y="180"/>
                </a:cxn>
                <a:cxn ang="0">
                  <a:pos x="180" y="90"/>
                </a:cxn>
                <a:cxn ang="0">
                  <a:pos x="90" y="0"/>
                </a:cxn>
                <a:cxn ang="0">
                  <a:pos x="90" y="170"/>
                </a:cxn>
                <a:cxn ang="0">
                  <a:pos x="10" y="90"/>
                </a:cxn>
                <a:cxn ang="0">
                  <a:pos x="90" y="10"/>
                </a:cxn>
                <a:cxn ang="0">
                  <a:pos x="170" y="90"/>
                </a:cxn>
                <a:cxn ang="0">
                  <a:pos x="90" y="170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139"/>
                    <a:pt x="41" y="180"/>
                    <a:pt x="90" y="180"/>
                  </a:cubicBezTo>
                  <a:cubicBezTo>
                    <a:pt x="140" y="180"/>
                    <a:pt x="180" y="139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lose/>
                  <a:moveTo>
                    <a:pt x="90" y="170"/>
                  </a:moveTo>
                  <a:cubicBezTo>
                    <a:pt x="46" y="170"/>
                    <a:pt x="10" y="134"/>
                    <a:pt x="10" y="90"/>
                  </a:cubicBezTo>
                  <a:cubicBezTo>
                    <a:pt x="10" y="46"/>
                    <a:pt x="46" y="10"/>
                    <a:pt x="90" y="10"/>
                  </a:cubicBezTo>
                  <a:cubicBezTo>
                    <a:pt x="134" y="10"/>
                    <a:pt x="170" y="46"/>
                    <a:pt x="170" y="90"/>
                  </a:cubicBezTo>
                  <a:cubicBezTo>
                    <a:pt x="170" y="134"/>
                    <a:pt x="134" y="170"/>
                    <a:pt x="90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28" y="1937"/>
              <a:ext cx="144" cy="14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0"/>
                </a:cxn>
                <a:cxn ang="0">
                  <a:pos x="89" y="180"/>
                </a:cxn>
                <a:cxn ang="0">
                  <a:pos x="179" y="90"/>
                </a:cxn>
                <a:cxn ang="0">
                  <a:pos x="89" y="0"/>
                </a:cxn>
                <a:cxn ang="0">
                  <a:pos x="89" y="170"/>
                </a:cxn>
                <a:cxn ang="0">
                  <a:pos x="10" y="90"/>
                </a:cxn>
                <a:cxn ang="0">
                  <a:pos x="89" y="10"/>
                </a:cxn>
                <a:cxn ang="0">
                  <a:pos x="169" y="90"/>
                </a:cxn>
                <a:cxn ang="0">
                  <a:pos x="89" y="170"/>
                </a:cxn>
              </a:cxnLst>
              <a:rect l="0" t="0" r="r" b="b"/>
              <a:pathLst>
                <a:path w="179" h="180">
                  <a:moveTo>
                    <a:pt x="89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89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close/>
                  <a:moveTo>
                    <a:pt x="89" y="170"/>
                  </a:moveTo>
                  <a:cubicBezTo>
                    <a:pt x="45" y="170"/>
                    <a:pt x="10" y="134"/>
                    <a:pt x="10" y="90"/>
                  </a:cubicBezTo>
                  <a:cubicBezTo>
                    <a:pt x="10" y="46"/>
                    <a:pt x="45" y="10"/>
                    <a:pt x="89" y="10"/>
                  </a:cubicBezTo>
                  <a:cubicBezTo>
                    <a:pt x="133" y="10"/>
                    <a:pt x="169" y="46"/>
                    <a:pt x="169" y="90"/>
                  </a:cubicBezTo>
                  <a:cubicBezTo>
                    <a:pt x="169" y="134"/>
                    <a:pt x="133" y="170"/>
                    <a:pt x="89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248" y="238"/>
              <a:ext cx="104" cy="104"/>
            </a:xfrm>
            <a:custGeom>
              <a:avLst/>
              <a:gdLst/>
              <a:ahLst/>
              <a:cxnLst>
                <a:cxn ang="0">
                  <a:pos x="64" y="129"/>
                </a:cxn>
                <a:cxn ang="0">
                  <a:pos x="129" y="65"/>
                </a:cxn>
                <a:cxn ang="0">
                  <a:pos x="64" y="0"/>
                </a:cxn>
                <a:cxn ang="0">
                  <a:pos x="0" y="65"/>
                </a:cxn>
                <a:cxn ang="0">
                  <a:pos x="64" y="129"/>
                </a:cxn>
                <a:cxn ang="0">
                  <a:pos x="64" y="10"/>
                </a:cxn>
                <a:cxn ang="0">
                  <a:pos x="119" y="65"/>
                </a:cxn>
                <a:cxn ang="0">
                  <a:pos x="64" y="119"/>
                </a:cxn>
                <a:cxn ang="0">
                  <a:pos x="10" y="65"/>
                </a:cxn>
                <a:cxn ang="0">
                  <a:pos x="64" y="10"/>
                </a:cxn>
              </a:cxnLst>
              <a:rect l="0" t="0" r="r" b="b"/>
              <a:pathLst>
                <a:path w="129" h="129">
                  <a:moveTo>
                    <a:pt x="64" y="129"/>
                  </a:move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4" y="129"/>
                  </a:cubicBezTo>
                  <a:close/>
                  <a:moveTo>
                    <a:pt x="64" y="10"/>
                  </a:moveTo>
                  <a:cubicBezTo>
                    <a:pt x="94" y="10"/>
                    <a:pt x="119" y="35"/>
                    <a:pt x="119" y="65"/>
                  </a:cubicBezTo>
                  <a:cubicBezTo>
                    <a:pt x="119" y="95"/>
                    <a:pt x="94" y="119"/>
                    <a:pt x="64" y="119"/>
                  </a:cubicBezTo>
                  <a:cubicBezTo>
                    <a:pt x="34" y="119"/>
                    <a:pt x="10" y="95"/>
                    <a:pt x="10" y="65"/>
                  </a:cubicBezTo>
                  <a:cubicBezTo>
                    <a:pt x="10" y="35"/>
                    <a:pt x="34" y="10"/>
                    <a:pt x="6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119" y="585"/>
              <a:ext cx="357" cy="245"/>
            </a:xfrm>
            <a:custGeom>
              <a:avLst/>
              <a:gdLst/>
              <a:ahLst/>
              <a:cxnLst>
                <a:cxn ang="0">
                  <a:pos x="444" y="222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0" y="304"/>
                </a:cxn>
                <a:cxn ang="0">
                  <a:pos x="444" y="304"/>
                </a:cxn>
                <a:cxn ang="0">
                  <a:pos x="444" y="222"/>
                </a:cxn>
                <a:cxn ang="0">
                  <a:pos x="434" y="294"/>
                </a:cxn>
                <a:cxn ang="0">
                  <a:pos x="10" y="294"/>
                </a:cxn>
                <a:cxn ang="0">
                  <a:pos x="10" y="222"/>
                </a:cxn>
                <a:cxn ang="0">
                  <a:pos x="222" y="10"/>
                </a:cxn>
                <a:cxn ang="0">
                  <a:pos x="434" y="222"/>
                </a:cxn>
                <a:cxn ang="0">
                  <a:pos x="434" y="294"/>
                </a:cxn>
              </a:cxnLst>
              <a:rect l="0" t="0" r="r" b="b"/>
              <a:pathLst>
                <a:path w="444" h="304">
                  <a:moveTo>
                    <a:pt x="444" y="222"/>
                  </a:moveTo>
                  <a:cubicBezTo>
                    <a:pt x="444" y="100"/>
                    <a:pt x="344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444" y="304"/>
                    <a:pt x="444" y="304"/>
                    <a:pt x="444" y="304"/>
                  </a:cubicBezTo>
                  <a:lnTo>
                    <a:pt x="444" y="222"/>
                  </a:lnTo>
                  <a:close/>
                  <a:moveTo>
                    <a:pt x="434" y="294"/>
                  </a:moveTo>
                  <a:cubicBezTo>
                    <a:pt x="10" y="294"/>
                    <a:pt x="10" y="294"/>
                    <a:pt x="10" y="294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10" y="105"/>
                    <a:pt x="105" y="10"/>
                    <a:pt x="222" y="10"/>
                  </a:cubicBezTo>
                  <a:cubicBezTo>
                    <a:pt x="339" y="10"/>
                    <a:pt x="434" y="105"/>
                    <a:pt x="434" y="222"/>
                  </a:cubicBezTo>
                  <a:lnTo>
                    <a:pt x="434" y="2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3718" y="2669"/>
              <a:ext cx="1165" cy="288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" y="288"/>
                </a:cxn>
                <a:cxn ang="0">
                  <a:pos x="1163" y="288"/>
                </a:cxn>
                <a:cxn ang="0">
                  <a:pos x="1165" y="281"/>
                </a:cxn>
                <a:cxn ang="0">
                  <a:pos x="582" y="0"/>
                </a:cxn>
                <a:cxn ang="0">
                  <a:pos x="0" y="281"/>
                </a:cxn>
                <a:cxn ang="0">
                  <a:pos x="19" y="280"/>
                </a:cxn>
                <a:cxn ang="0">
                  <a:pos x="582" y="8"/>
                </a:cxn>
                <a:cxn ang="0">
                  <a:pos x="1146" y="280"/>
                </a:cxn>
                <a:cxn ang="0">
                  <a:pos x="19" y="280"/>
                </a:cxn>
              </a:cxnLst>
              <a:rect l="0" t="0" r="r" b="b"/>
              <a:pathLst>
                <a:path w="1165" h="288">
                  <a:moveTo>
                    <a:pt x="0" y="281"/>
                  </a:moveTo>
                  <a:lnTo>
                    <a:pt x="1" y="288"/>
                  </a:lnTo>
                  <a:lnTo>
                    <a:pt x="1163" y="288"/>
                  </a:lnTo>
                  <a:lnTo>
                    <a:pt x="1165" y="281"/>
                  </a:lnTo>
                  <a:lnTo>
                    <a:pt x="582" y="0"/>
                  </a:lnTo>
                  <a:lnTo>
                    <a:pt x="0" y="281"/>
                  </a:lnTo>
                  <a:close/>
                  <a:moveTo>
                    <a:pt x="19" y="280"/>
                  </a:moveTo>
                  <a:lnTo>
                    <a:pt x="582" y="8"/>
                  </a:lnTo>
                  <a:lnTo>
                    <a:pt x="1146" y="280"/>
                  </a:lnTo>
                  <a:lnTo>
                    <a:pt x="19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3103" y="3054"/>
              <a:ext cx="242" cy="936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70" y="167"/>
                </a:cxn>
                <a:cxn ang="0">
                  <a:pos x="70" y="936"/>
                </a:cxn>
                <a:cxn ang="0">
                  <a:pos x="242" y="936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93"/>
                </a:cxn>
                <a:cxn ang="0">
                  <a:pos x="8" y="8"/>
                </a:cxn>
                <a:cxn ang="0">
                  <a:pos x="234" y="8"/>
                </a:cxn>
                <a:cxn ang="0">
                  <a:pos x="234" y="928"/>
                </a:cxn>
                <a:cxn ang="0">
                  <a:pos x="78" y="928"/>
                </a:cxn>
                <a:cxn ang="0">
                  <a:pos x="78" y="164"/>
                </a:cxn>
                <a:cxn ang="0">
                  <a:pos x="8" y="90"/>
                </a:cxn>
                <a:cxn ang="0">
                  <a:pos x="8" y="8"/>
                </a:cxn>
              </a:cxnLst>
              <a:rect l="0" t="0" r="r" b="b"/>
              <a:pathLst>
                <a:path w="242" h="936">
                  <a:moveTo>
                    <a:pt x="0" y="93"/>
                  </a:moveTo>
                  <a:lnTo>
                    <a:pt x="70" y="167"/>
                  </a:lnTo>
                  <a:lnTo>
                    <a:pt x="70" y="936"/>
                  </a:lnTo>
                  <a:lnTo>
                    <a:pt x="242" y="936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93"/>
                  </a:lnTo>
                  <a:close/>
                  <a:moveTo>
                    <a:pt x="8" y="8"/>
                  </a:moveTo>
                  <a:lnTo>
                    <a:pt x="234" y="8"/>
                  </a:lnTo>
                  <a:lnTo>
                    <a:pt x="234" y="928"/>
                  </a:lnTo>
                  <a:lnTo>
                    <a:pt x="78" y="928"/>
                  </a:lnTo>
                  <a:lnTo>
                    <a:pt x="78" y="164"/>
                  </a:lnTo>
                  <a:lnTo>
                    <a:pt x="8" y="9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4111" y="870"/>
              <a:ext cx="378" cy="31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0" y="0"/>
                </a:cxn>
                <a:cxn ang="0">
                  <a:pos x="0" y="316"/>
                </a:cxn>
                <a:cxn ang="0">
                  <a:pos x="378" y="316"/>
                </a:cxn>
                <a:cxn ang="0">
                  <a:pos x="378" y="0"/>
                </a:cxn>
                <a:cxn ang="0">
                  <a:pos x="370" y="307"/>
                </a:cxn>
                <a:cxn ang="0">
                  <a:pos x="9" y="307"/>
                </a:cxn>
                <a:cxn ang="0">
                  <a:pos x="9" y="8"/>
                </a:cxn>
                <a:cxn ang="0">
                  <a:pos x="370" y="8"/>
                </a:cxn>
                <a:cxn ang="0">
                  <a:pos x="370" y="307"/>
                </a:cxn>
              </a:cxnLst>
              <a:rect l="0" t="0" r="r" b="b"/>
              <a:pathLst>
                <a:path w="378" h="316">
                  <a:moveTo>
                    <a:pt x="378" y="0"/>
                  </a:moveTo>
                  <a:lnTo>
                    <a:pt x="0" y="0"/>
                  </a:lnTo>
                  <a:lnTo>
                    <a:pt x="0" y="316"/>
                  </a:lnTo>
                  <a:lnTo>
                    <a:pt x="378" y="316"/>
                  </a:lnTo>
                  <a:lnTo>
                    <a:pt x="378" y="0"/>
                  </a:lnTo>
                  <a:close/>
                  <a:moveTo>
                    <a:pt x="370" y="307"/>
                  </a:moveTo>
                  <a:lnTo>
                    <a:pt x="9" y="307"/>
                  </a:lnTo>
                  <a:lnTo>
                    <a:pt x="9" y="8"/>
                  </a:lnTo>
                  <a:lnTo>
                    <a:pt x="370" y="8"/>
                  </a:lnTo>
                  <a:lnTo>
                    <a:pt x="370" y="3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765" y="1937"/>
              <a:ext cx="144" cy="14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90"/>
                </a:cxn>
                <a:cxn ang="0">
                  <a:pos x="90" y="180"/>
                </a:cxn>
                <a:cxn ang="0">
                  <a:pos x="179" y="90"/>
                </a:cxn>
                <a:cxn ang="0">
                  <a:pos x="90" y="0"/>
                </a:cxn>
                <a:cxn ang="0">
                  <a:pos x="90" y="170"/>
                </a:cxn>
                <a:cxn ang="0">
                  <a:pos x="10" y="90"/>
                </a:cxn>
                <a:cxn ang="0">
                  <a:pos x="90" y="10"/>
                </a:cxn>
                <a:cxn ang="0">
                  <a:pos x="169" y="90"/>
                </a:cxn>
                <a:cxn ang="0">
                  <a:pos x="90" y="170"/>
                </a:cxn>
              </a:cxnLst>
              <a:rect l="0" t="0" r="r" b="b"/>
              <a:pathLst>
                <a:path w="179" h="180"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90" y="0"/>
                  </a:cubicBezTo>
                  <a:close/>
                  <a:moveTo>
                    <a:pt x="90" y="170"/>
                  </a:moveTo>
                  <a:cubicBezTo>
                    <a:pt x="46" y="170"/>
                    <a:pt x="10" y="134"/>
                    <a:pt x="10" y="90"/>
                  </a:cubicBezTo>
                  <a:cubicBezTo>
                    <a:pt x="10" y="46"/>
                    <a:pt x="46" y="10"/>
                    <a:pt x="90" y="10"/>
                  </a:cubicBezTo>
                  <a:cubicBezTo>
                    <a:pt x="134" y="10"/>
                    <a:pt x="169" y="46"/>
                    <a:pt x="169" y="90"/>
                  </a:cubicBezTo>
                  <a:cubicBezTo>
                    <a:pt x="169" y="134"/>
                    <a:pt x="134" y="170"/>
                    <a:pt x="90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7489" y="244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7489" y="2240"/>
              <a:ext cx="99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9" y="134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4">
                  <a:moveTo>
                    <a:pt x="0" y="134"/>
                  </a:moveTo>
                  <a:lnTo>
                    <a:pt x="99" y="13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6316" y="219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6502" y="198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502" y="240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6948" y="1198"/>
              <a:ext cx="752" cy="461"/>
            </a:xfrm>
            <a:custGeom>
              <a:avLst/>
              <a:gdLst/>
              <a:ahLst/>
              <a:cxnLst>
                <a:cxn ang="0">
                  <a:pos x="670" y="0"/>
                </a:cxn>
                <a:cxn ang="0">
                  <a:pos x="670" y="74"/>
                </a:cxn>
                <a:cxn ang="0">
                  <a:pos x="0" y="74"/>
                </a:cxn>
                <a:cxn ang="0">
                  <a:pos x="0" y="461"/>
                </a:cxn>
                <a:cxn ang="0">
                  <a:pos x="752" y="461"/>
                </a:cxn>
                <a:cxn ang="0">
                  <a:pos x="752" y="0"/>
                </a:cxn>
                <a:cxn ang="0">
                  <a:pos x="670" y="0"/>
                </a:cxn>
                <a:cxn ang="0">
                  <a:pos x="744" y="453"/>
                </a:cxn>
                <a:cxn ang="0">
                  <a:pos x="8" y="453"/>
                </a:cxn>
                <a:cxn ang="0">
                  <a:pos x="8" y="82"/>
                </a:cxn>
                <a:cxn ang="0">
                  <a:pos x="678" y="82"/>
                </a:cxn>
                <a:cxn ang="0">
                  <a:pos x="678" y="8"/>
                </a:cxn>
                <a:cxn ang="0">
                  <a:pos x="744" y="8"/>
                </a:cxn>
                <a:cxn ang="0">
                  <a:pos x="744" y="453"/>
                </a:cxn>
              </a:cxnLst>
              <a:rect l="0" t="0" r="r" b="b"/>
              <a:pathLst>
                <a:path w="752" h="461">
                  <a:moveTo>
                    <a:pt x="670" y="0"/>
                  </a:moveTo>
                  <a:lnTo>
                    <a:pt x="670" y="74"/>
                  </a:lnTo>
                  <a:lnTo>
                    <a:pt x="0" y="74"/>
                  </a:lnTo>
                  <a:lnTo>
                    <a:pt x="0" y="461"/>
                  </a:lnTo>
                  <a:lnTo>
                    <a:pt x="752" y="461"/>
                  </a:lnTo>
                  <a:lnTo>
                    <a:pt x="752" y="0"/>
                  </a:lnTo>
                  <a:lnTo>
                    <a:pt x="670" y="0"/>
                  </a:lnTo>
                  <a:close/>
                  <a:moveTo>
                    <a:pt x="744" y="453"/>
                  </a:moveTo>
                  <a:lnTo>
                    <a:pt x="8" y="453"/>
                  </a:lnTo>
                  <a:lnTo>
                    <a:pt x="8" y="82"/>
                  </a:lnTo>
                  <a:lnTo>
                    <a:pt x="678" y="82"/>
                  </a:lnTo>
                  <a:lnTo>
                    <a:pt x="678" y="8"/>
                  </a:lnTo>
                  <a:lnTo>
                    <a:pt x="744" y="8"/>
                  </a:lnTo>
                  <a:lnTo>
                    <a:pt x="744" y="4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6316" y="198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5950" y="227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6502" y="219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7489" y="2030"/>
              <a:ext cx="9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</a:cxnLst>
              <a:rect l="0" t="0" r="r" b="b"/>
              <a:pathLst>
                <a:path w="99" h="133">
                  <a:moveTo>
                    <a:pt x="0" y="133"/>
                  </a:moveTo>
                  <a:lnTo>
                    <a:pt x="99" y="13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8" y="12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7489" y="181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6948" y="1710"/>
              <a:ext cx="752" cy="1079"/>
            </a:xfrm>
            <a:custGeom>
              <a:avLst/>
              <a:gdLst/>
              <a:ahLst/>
              <a:cxnLst>
                <a:cxn ang="0">
                  <a:pos x="0" y="1079"/>
                </a:cxn>
                <a:cxn ang="0">
                  <a:pos x="752" y="1079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1079"/>
                </a:cxn>
                <a:cxn ang="0">
                  <a:pos x="8" y="8"/>
                </a:cxn>
                <a:cxn ang="0">
                  <a:pos x="744" y="8"/>
                </a:cxn>
                <a:cxn ang="0">
                  <a:pos x="744" y="1071"/>
                </a:cxn>
                <a:cxn ang="0">
                  <a:pos x="8" y="1071"/>
                </a:cxn>
                <a:cxn ang="0">
                  <a:pos x="8" y="8"/>
                </a:cxn>
              </a:cxnLst>
              <a:rect l="0" t="0" r="r" b="b"/>
              <a:pathLst>
                <a:path w="752" h="1079">
                  <a:moveTo>
                    <a:pt x="0" y="1079"/>
                  </a:moveTo>
                  <a:lnTo>
                    <a:pt x="752" y="1079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1079"/>
                  </a:lnTo>
                  <a:close/>
                  <a:moveTo>
                    <a:pt x="8" y="8"/>
                  </a:moveTo>
                  <a:lnTo>
                    <a:pt x="744" y="8"/>
                  </a:lnTo>
                  <a:lnTo>
                    <a:pt x="744" y="1071"/>
                  </a:lnTo>
                  <a:lnTo>
                    <a:pt x="8" y="1071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6316" y="240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6202" y="1395"/>
              <a:ext cx="695" cy="476"/>
            </a:xfrm>
            <a:custGeom>
              <a:avLst/>
              <a:gdLst/>
              <a:ahLst/>
              <a:cxnLst>
                <a:cxn ang="0">
                  <a:pos x="613" y="89"/>
                </a:cxn>
                <a:cxn ang="0">
                  <a:pos x="271" y="89"/>
                </a:cxn>
                <a:cxn ang="0">
                  <a:pos x="271" y="0"/>
                </a:cxn>
                <a:cxn ang="0">
                  <a:pos x="190" y="0"/>
                </a:cxn>
                <a:cxn ang="0">
                  <a:pos x="190" y="89"/>
                </a:cxn>
                <a:cxn ang="0">
                  <a:pos x="0" y="89"/>
                </a:cxn>
                <a:cxn ang="0">
                  <a:pos x="0" y="476"/>
                </a:cxn>
                <a:cxn ang="0">
                  <a:pos x="695" y="476"/>
                </a:cxn>
                <a:cxn ang="0">
                  <a:pos x="695" y="42"/>
                </a:cxn>
                <a:cxn ang="0">
                  <a:pos x="613" y="42"/>
                </a:cxn>
                <a:cxn ang="0">
                  <a:pos x="613" y="89"/>
                </a:cxn>
                <a:cxn ang="0">
                  <a:pos x="621" y="50"/>
                </a:cxn>
                <a:cxn ang="0">
                  <a:pos x="687" y="50"/>
                </a:cxn>
                <a:cxn ang="0">
                  <a:pos x="687" y="468"/>
                </a:cxn>
                <a:cxn ang="0">
                  <a:pos x="8" y="468"/>
                </a:cxn>
                <a:cxn ang="0">
                  <a:pos x="8" y="97"/>
                </a:cxn>
                <a:cxn ang="0">
                  <a:pos x="198" y="97"/>
                </a:cxn>
                <a:cxn ang="0">
                  <a:pos x="198" y="8"/>
                </a:cxn>
                <a:cxn ang="0">
                  <a:pos x="263" y="8"/>
                </a:cxn>
                <a:cxn ang="0">
                  <a:pos x="263" y="97"/>
                </a:cxn>
                <a:cxn ang="0">
                  <a:pos x="621" y="97"/>
                </a:cxn>
                <a:cxn ang="0">
                  <a:pos x="621" y="50"/>
                </a:cxn>
              </a:cxnLst>
              <a:rect l="0" t="0" r="r" b="b"/>
              <a:pathLst>
                <a:path w="695" h="476">
                  <a:moveTo>
                    <a:pt x="613" y="89"/>
                  </a:moveTo>
                  <a:lnTo>
                    <a:pt x="271" y="89"/>
                  </a:lnTo>
                  <a:lnTo>
                    <a:pt x="271" y="0"/>
                  </a:lnTo>
                  <a:lnTo>
                    <a:pt x="190" y="0"/>
                  </a:lnTo>
                  <a:lnTo>
                    <a:pt x="190" y="89"/>
                  </a:lnTo>
                  <a:lnTo>
                    <a:pt x="0" y="89"/>
                  </a:lnTo>
                  <a:lnTo>
                    <a:pt x="0" y="476"/>
                  </a:lnTo>
                  <a:lnTo>
                    <a:pt x="695" y="476"/>
                  </a:lnTo>
                  <a:lnTo>
                    <a:pt x="695" y="42"/>
                  </a:lnTo>
                  <a:lnTo>
                    <a:pt x="613" y="42"/>
                  </a:lnTo>
                  <a:lnTo>
                    <a:pt x="613" y="89"/>
                  </a:lnTo>
                  <a:close/>
                  <a:moveTo>
                    <a:pt x="621" y="50"/>
                  </a:moveTo>
                  <a:lnTo>
                    <a:pt x="687" y="50"/>
                  </a:lnTo>
                  <a:lnTo>
                    <a:pt x="687" y="468"/>
                  </a:lnTo>
                  <a:lnTo>
                    <a:pt x="8" y="468"/>
                  </a:lnTo>
                  <a:lnTo>
                    <a:pt x="8" y="97"/>
                  </a:lnTo>
                  <a:lnTo>
                    <a:pt x="198" y="97"/>
                  </a:lnTo>
                  <a:lnTo>
                    <a:pt x="198" y="8"/>
                  </a:lnTo>
                  <a:lnTo>
                    <a:pt x="263" y="8"/>
                  </a:lnTo>
                  <a:lnTo>
                    <a:pt x="263" y="97"/>
                  </a:lnTo>
                  <a:lnTo>
                    <a:pt x="621" y="97"/>
                  </a:lnTo>
                  <a:lnTo>
                    <a:pt x="621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55" y="248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7055" y="2240"/>
              <a:ext cx="100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00" y="134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9" y="126"/>
                </a:cxn>
                <a:cxn ang="0">
                  <a:pos x="9" y="8"/>
                </a:cxn>
              </a:cxnLst>
              <a:rect l="0" t="0" r="r" b="b"/>
              <a:pathLst>
                <a:path w="100" h="134">
                  <a:moveTo>
                    <a:pt x="0" y="134"/>
                  </a:moveTo>
                  <a:lnTo>
                    <a:pt x="100" y="134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9" y="126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7" name="Freeform 30"/>
            <p:cNvSpPr>
              <a:spLocks noEditPoints="1"/>
            </p:cNvSpPr>
            <p:nvPr userDrawn="1"/>
          </p:nvSpPr>
          <p:spPr bwMode="auto">
            <a:xfrm>
              <a:off x="5755" y="1857"/>
              <a:ext cx="100" cy="13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100" y="133"/>
                </a:cxn>
                <a:cxn ang="0">
                  <a:pos x="100" y="0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</a:cxnLst>
              <a:rect l="0" t="0" r="r" b="b"/>
              <a:pathLst>
                <a:path w="100" h="133">
                  <a:moveTo>
                    <a:pt x="100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100" y="133"/>
                  </a:lnTo>
                  <a:lnTo>
                    <a:pt x="100" y="0"/>
                  </a:lnTo>
                  <a:close/>
                  <a:moveTo>
                    <a:pt x="91" y="125"/>
                  </a:moveTo>
                  <a:lnTo>
                    <a:pt x="8" y="125"/>
                  </a:lnTo>
                  <a:lnTo>
                    <a:pt x="8" y="8"/>
                  </a:lnTo>
                  <a:lnTo>
                    <a:pt x="91" y="8"/>
                  </a:lnTo>
                  <a:lnTo>
                    <a:pt x="9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7055" y="2030"/>
              <a:ext cx="10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00" y="133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9" y="125"/>
                </a:cxn>
                <a:cxn ang="0">
                  <a:pos x="9" y="8"/>
                </a:cxn>
              </a:cxnLst>
              <a:rect l="0" t="0" r="r" b="b"/>
              <a:pathLst>
                <a:path w="100" h="133">
                  <a:moveTo>
                    <a:pt x="0" y="133"/>
                  </a:moveTo>
                  <a:lnTo>
                    <a:pt x="100" y="133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9" y="125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9" name="Freeform 32"/>
            <p:cNvSpPr>
              <a:spLocks noEditPoints="1"/>
            </p:cNvSpPr>
            <p:nvPr userDrawn="1"/>
          </p:nvSpPr>
          <p:spPr bwMode="auto">
            <a:xfrm>
              <a:off x="5755" y="227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5950" y="1857"/>
              <a:ext cx="99" cy="133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</a:cxnLst>
              <a:rect l="0" t="0" r="r" b="b"/>
              <a:pathLst>
                <a:path w="99" h="133">
                  <a:moveTo>
                    <a:pt x="99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99" y="133"/>
                  </a:lnTo>
                  <a:lnTo>
                    <a:pt x="99" y="0"/>
                  </a:lnTo>
                  <a:close/>
                  <a:moveTo>
                    <a:pt x="91" y="125"/>
                  </a:moveTo>
                  <a:lnTo>
                    <a:pt x="8" y="125"/>
                  </a:lnTo>
                  <a:lnTo>
                    <a:pt x="8" y="8"/>
                  </a:lnTo>
                  <a:lnTo>
                    <a:pt x="91" y="8"/>
                  </a:lnTo>
                  <a:lnTo>
                    <a:pt x="9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7055" y="2449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9" y="127"/>
                </a:cxn>
                <a:cxn ang="0">
                  <a:pos x="9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9" y="127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5950" y="248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3" name="Freeform 36"/>
            <p:cNvSpPr>
              <a:spLocks noEditPoints="1"/>
            </p:cNvSpPr>
            <p:nvPr userDrawn="1"/>
          </p:nvSpPr>
          <p:spPr bwMode="auto">
            <a:xfrm>
              <a:off x="5950" y="206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7275" y="2030"/>
              <a:ext cx="9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</a:cxnLst>
              <a:rect l="0" t="0" r="r" b="b"/>
              <a:pathLst>
                <a:path w="99" h="133">
                  <a:moveTo>
                    <a:pt x="0" y="133"/>
                  </a:moveTo>
                  <a:lnTo>
                    <a:pt x="99" y="13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8" y="12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7275" y="2240"/>
              <a:ext cx="99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9" y="134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4">
                  <a:moveTo>
                    <a:pt x="0" y="134"/>
                  </a:moveTo>
                  <a:lnTo>
                    <a:pt x="99" y="13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6" name="Freeform 39"/>
            <p:cNvSpPr>
              <a:spLocks noEditPoints="1"/>
            </p:cNvSpPr>
            <p:nvPr userDrawn="1"/>
          </p:nvSpPr>
          <p:spPr bwMode="auto">
            <a:xfrm>
              <a:off x="7275" y="181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6202" y="1923"/>
              <a:ext cx="695" cy="866"/>
            </a:xfrm>
            <a:custGeom>
              <a:avLst/>
              <a:gdLst/>
              <a:ahLst/>
              <a:cxnLst>
                <a:cxn ang="0">
                  <a:pos x="0" y="866"/>
                </a:cxn>
                <a:cxn ang="0">
                  <a:pos x="311" y="866"/>
                </a:cxn>
                <a:cxn ang="0">
                  <a:pos x="311" y="702"/>
                </a:cxn>
                <a:cxn ang="0">
                  <a:pos x="393" y="702"/>
                </a:cxn>
                <a:cxn ang="0">
                  <a:pos x="393" y="866"/>
                </a:cxn>
                <a:cxn ang="0">
                  <a:pos x="695" y="866"/>
                </a:cxn>
                <a:cxn ang="0">
                  <a:pos x="695" y="0"/>
                </a:cxn>
                <a:cxn ang="0">
                  <a:pos x="0" y="0"/>
                </a:cxn>
                <a:cxn ang="0">
                  <a:pos x="0" y="866"/>
                </a:cxn>
                <a:cxn ang="0">
                  <a:pos x="8" y="8"/>
                </a:cxn>
                <a:cxn ang="0">
                  <a:pos x="687" y="8"/>
                </a:cxn>
                <a:cxn ang="0">
                  <a:pos x="687" y="858"/>
                </a:cxn>
                <a:cxn ang="0">
                  <a:pos x="401" y="858"/>
                </a:cxn>
                <a:cxn ang="0">
                  <a:pos x="401" y="694"/>
                </a:cxn>
                <a:cxn ang="0">
                  <a:pos x="303" y="694"/>
                </a:cxn>
                <a:cxn ang="0">
                  <a:pos x="303" y="858"/>
                </a:cxn>
                <a:cxn ang="0">
                  <a:pos x="8" y="858"/>
                </a:cxn>
                <a:cxn ang="0">
                  <a:pos x="8" y="8"/>
                </a:cxn>
              </a:cxnLst>
              <a:rect l="0" t="0" r="r" b="b"/>
              <a:pathLst>
                <a:path w="695" h="866">
                  <a:moveTo>
                    <a:pt x="0" y="866"/>
                  </a:moveTo>
                  <a:lnTo>
                    <a:pt x="311" y="866"/>
                  </a:lnTo>
                  <a:lnTo>
                    <a:pt x="311" y="702"/>
                  </a:lnTo>
                  <a:lnTo>
                    <a:pt x="393" y="702"/>
                  </a:lnTo>
                  <a:lnTo>
                    <a:pt x="393" y="866"/>
                  </a:lnTo>
                  <a:lnTo>
                    <a:pt x="695" y="866"/>
                  </a:lnTo>
                  <a:lnTo>
                    <a:pt x="695" y="0"/>
                  </a:lnTo>
                  <a:lnTo>
                    <a:pt x="0" y="0"/>
                  </a:lnTo>
                  <a:lnTo>
                    <a:pt x="0" y="866"/>
                  </a:lnTo>
                  <a:close/>
                  <a:moveTo>
                    <a:pt x="8" y="8"/>
                  </a:moveTo>
                  <a:lnTo>
                    <a:pt x="687" y="8"/>
                  </a:lnTo>
                  <a:lnTo>
                    <a:pt x="687" y="858"/>
                  </a:lnTo>
                  <a:lnTo>
                    <a:pt x="401" y="858"/>
                  </a:lnTo>
                  <a:lnTo>
                    <a:pt x="401" y="694"/>
                  </a:lnTo>
                  <a:lnTo>
                    <a:pt x="303" y="694"/>
                  </a:lnTo>
                  <a:lnTo>
                    <a:pt x="303" y="858"/>
                  </a:lnTo>
                  <a:lnTo>
                    <a:pt x="8" y="85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8" name="Freeform 41"/>
            <p:cNvSpPr>
              <a:spLocks noEditPoints="1"/>
            </p:cNvSpPr>
            <p:nvPr userDrawn="1"/>
          </p:nvSpPr>
          <p:spPr bwMode="auto">
            <a:xfrm>
              <a:off x="6684" y="198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6684" y="240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0" name="Freeform 43"/>
            <p:cNvSpPr>
              <a:spLocks noEditPoints="1"/>
            </p:cNvSpPr>
            <p:nvPr userDrawn="1"/>
          </p:nvSpPr>
          <p:spPr bwMode="auto">
            <a:xfrm>
              <a:off x="6684" y="219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1" name="Freeform 44"/>
            <p:cNvSpPr>
              <a:spLocks noEditPoints="1"/>
            </p:cNvSpPr>
            <p:nvPr userDrawn="1"/>
          </p:nvSpPr>
          <p:spPr bwMode="auto">
            <a:xfrm>
              <a:off x="5755" y="206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7055" y="1819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9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9" y="127"/>
                </a:cxn>
                <a:cxn ang="0">
                  <a:pos x="9" y="9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9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9" y="127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7275" y="244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278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100" y="8"/>
                </a:cxn>
                <a:cxn ang="0">
                  <a:pos x="100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100" y="8"/>
                  </a:lnTo>
                  <a:lnTo>
                    <a:pt x="100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5250" y="2404"/>
              <a:ext cx="163" cy="16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01"/>
                </a:cxn>
                <a:cxn ang="0">
                  <a:pos x="101" y="202"/>
                </a:cxn>
                <a:cxn ang="0">
                  <a:pos x="202" y="101"/>
                </a:cxn>
                <a:cxn ang="0">
                  <a:pos x="101" y="0"/>
                </a:cxn>
                <a:cxn ang="0">
                  <a:pos x="101" y="192"/>
                </a:cxn>
                <a:cxn ang="0">
                  <a:pos x="10" y="101"/>
                </a:cxn>
                <a:cxn ang="0">
                  <a:pos x="101" y="10"/>
                </a:cxn>
                <a:cxn ang="0">
                  <a:pos x="192" y="101"/>
                </a:cxn>
                <a:cxn ang="0">
                  <a:pos x="101" y="192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92"/>
                  </a:moveTo>
                  <a:cubicBezTo>
                    <a:pt x="51" y="192"/>
                    <a:pt x="10" y="151"/>
                    <a:pt x="10" y="101"/>
                  </a:cubicBezTo>
                  <a:cubicBezTo>
                    <a:pt x="10" y="51"/>
                    <a:pt x="51" y="10"/>
                    <a:pt x="101" y="10"/>
                  </a:cubicBezTo>
                  <a:cubicBezTo>
                    <a:pt x="151" y="10"/>
                    <a:pt x="192" y="51"/>
                    <a:pt x="192" y="101"/>
                  </a:cubicBezTo>
                  <a:cubicBezTo>
                    <a:pt x="192" y="151"/>
                    <a:pt x="151" y="192"/>
                    <a:pt x="101" y="1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6" name="Freeform 49"/>
            <p:cNvSpPr>
              <a:spLocks noEditPoints="1"/>
            </p:cNvSpPr>
            <p:nvPr userDrawn="1"/>
          </p:nvSpPr>
          <p:spPr bwMode="auto">
            <a:xfrm>
              <a:off x="3327" y="1226"/>
              <a:ext cx="2868" cy="2764"/>
            </a:xfrm>
            <a:custGeom>
              <a:avLst/>
              <a:gdLst/>
              <a:ahLst/>
              <a:cxnLst>
                <a:cxn ang="0">
                  <a:pos x="2937" y="1940"/>
                </a:cxn>
                <a:cxn ang="0">
                  <a:pos x="2870" y="699"/>
                </a:cxn>
                <a:cxn ang="0">
                  <a:pos x="3506" y="68"/>
                </a:cxn>
                <a:cxn ang="0">
                  <a:pos x="2979" y="166"/>
                </a:cxn>
                <a:cxn ang="0">
                  <a:pos x="2878" y="166"/>
                </a:cxn>
                <a:cxn ang="0">
                  <a:pos x="2489" y="203"/>
                </a:cxn>
                <a:cxn ang="0">
                  <a:pos x="2652" y="300"/>
                </a:cxn>
                <a:cxn ang="0">
                  <a:pos x="2888" y="117"/>
                </a:cxn>
                <a:cxn ang="0">
                  <a:pos x="3414" y="176"/>
                </a:cxn>
                <a:cxn ang="0">
                  <a:pos x="3496" y="637"/>
                </a:cxn>
                <a:cxn ang="0">
                  <a:pos x="2900" y="575"/>
                </a:cxn>
                <a:cxn ang="0">
                  <a:pos x="1556" y="124"/>
                </a:cxn>
                <a:cxn ang="0">
                  <a:pos x="861" y="124"/>
                </a:cxn>
                <a:cxn ang="0">
                  <a:pos x="123" y="1207"/>
                </a:cxn>
                <a:cxn ang="0">
                  <a:pos x="2546" y="1052"/>
                </a:cxn>
                <a:cxn ang="0">
                  <a:pos x="2870" y="709"/>
                </a:cxn>
                <a:cxn ang="0">
                  <a:pos x="2937" y="1930"/>
                </a:cxn>
                <a:cxn ang="0">
                  <a:pos x="3007" y="1259"/>
                </a:cxn>
                <a:cxn ang="0">
                  <a:pos x="70" y="1337"/>
                </a:cxn>
                <a:cxn ang="0">
                  <a:pos x="1518" y="2407"/>
                </a:cxn>
                <a:cxn ang="0">
                  <a:pos x="71" y="2270"/>
                </a:cxn>
                <a:cxn ang="0">
                  <a:pos x="571" y="2508"/>
                </a:cxn>
                <a:cxn ang="0">
                  <a:pos x="962" y="3431"/>
                </a:cxn>
                <a:cxn ang="0">
                  <a:pos x="1064" y="3431"/>
                </a:cxn>
                <a:cxn ang="0">
                  <a:pos x="1417" y="2508"/>
                </a:cxn>
                <a:cxn ang="0">
                  <a:pos x="3561" y="2464"/>
                </a:cxn>
                <a:cxn ang="0">
                  <a:pos x="2156" y="413"/>
                </a:cxn>
                <a:cxn ang="0">
                  <a:pos x="2156" y="413"/>
                </a:cxn>
                <a:cxn ang="0">
                  <a:pos x="868" y="132"/>
                </a:cxn>
                <a:cxn ang="0">
                  <a:pos x="1546" y="10"/>
                </a:cxn>
                <a:cxn ang="0">
                  <a:pos x="2036" y="501"/>
                </a:cxn>
                <a:cxn ang="0">
                  <a:pos x="2108" y="1197"/>
                </a:cxn>
                <a:cxn ang="0">
                  <a:pos x="2556" y="1197"/>
                </a:cxn>
                <a:cxn ang="0">
                  <a:pos x="2422" y="1197"/>
                </a:cxn>
                <a:cxn ang="0">
                  <a:pos x="2077" y="565"/>
                </a:cxn>
                <a:cxn ang="0">
                  <a:pos x="2893" y="565"/>
                </a:cxn>
                <a:cxn ang="0">
                  <a:pos x="80" y="2205"/>
                </a:cxn>
                <a:cxn ang="0">
                  <a:pos x="10" y="1269"/>
                </a:cxn>
                <a:cxn ang="0">
                  <a:pos x="2042" y="1367"/>
                </a:cxn>
                <a:cxn ang="0">
                  <a:pos x="1966" y="2156"/>
                </a:cxn>
                <a:cxn ang="0">
                  <a:pos x="1343" y="2498"/>
                </a:cxn>
                <a:cxn ang="0">
                  <a:pos x="1074" y="2498"/>
                </a:cxn>
                <a:cxn ang="0">
                  <a:pos x="682" y="3421"/>
                </a:cxn>
                <a:cxn ang="0">
                  <a:pos x="561" y="3421"/>
                </a:cxn>
                <a:cxn ang="0">
                  <a:pos x="561" y="2280"/>
                </a:cxn>
                <a:cxn ang="0">
                  <a:pos x="1420" y="2463"/>
                </a:cxn>
                <a:cxn ang="0">
                  <a:pos x="1343" y="2498"/>
                </a:cxn>
                <a:cxn ang="0">
                  <a:pos x="3551" y="2555"/>
                </a:cxn>
                <a:cxn ang="0">
                  <a:pos x="1956" y="2173"/>
                </a:cxn>
                <a:cxn ang="0">
                  <a:pos x="2052" y="1357"/>
                </a:cxn>
                <a:cxn ang="0">
                  <a:pos x="2994" y="1269"/>
                </a:cxn>
                <a:cxn ang="0">
                  <a:pos x="2927" y="1357"/>
                </a:cxn>
                <a:cxn ang="0">
                  <a:pos x="3022" y="2173"/>
                </a:cxn>
              </a:cxnLst>
              <a:rect l="0" t="0" r="r" b="b"/>
              <a:pathLst>
                <a:path w="3561" h="3431">
                  <a:moveTo>
                    <a:pt x="3012" y="2381"/>
                  </a:moveTo>
                  <a:cubicBezTo>
                    <a:pt x="2937" y="2381"/>
                    <a:pt x="2937" y="2381"/>
                    <a:pt x="2937" y="2381"/>
                  </a:cubicBezTo>
                  <a:cubicBezTo>
                    <a:pt x="2937" y="1940"/>
                    <a:pt x="2937" y="1940"/>
                    <a:pt x="2937" y="1940"/>
                  </a:cubicBezTo>
                  <a:cubicBezTo>
                    <a:pt x="3506" y="1940"/>
                    <a:pt x="3506" y="1940"/>
                    <a:pt x="3506" y="1940"/>
                  </a:cubicBezTo>
                  <a:cubicBezTo>
                    <a:pt x="3506" y="699"/>
                    <a:pt x="3506" y="699"/>
                    <a:pt x="3506" y="699"/>
                  </a:cubicBezTo>
                  <a:cubicBezTo>
                    <a:pt x="2870" y="699"/>
                    <a:pt x="2870" y="699"/>
                    <a:pt x="2870" y="699"/>
                  </a:cubicBezTo>
                  <a:cubicBezTo>
                    <a:pt x="2870" y="647"/>
                    <a:pt x="2870" y="647"/>
                    <a:pt x="2870" y="647"/>
                  </a:cubicBezTo>
                  <a:cubicBezTo>
                    <a:pt x="3506" y="647"/>
                    <a:pt x="3506" y="647"/>
                    <a:pt x="3506" y="647"/>
                  </a:cubicBezTo>
                  <a:cubicBezTo>
                    <a:pt x="3506" y="68"/>
                    <a:pt x="3506" y="68"/>
                    <a:pt x="3506" y="68"/>
                  </a:cubicBezTo>
                  <a:cubicBezTo>
                    <a:pt x="3404" y="68"/>
                    <a:pt x="3404" y="68"/>
                    <a:pt x="3404" y="68"/>
                  </a:cubicBezTo>
                  <a:cubicBezTo>
                    <a:pt x="3404" y="166"/>
                    <a:pt x="3404" y="166"/>
                    <a:pt x="3404" y="166"/>
                  </a:cubicBezTo>
                  <a:cubicBezTo>
                    <a:pt x="2979" y="166"/>
                    <a:pt x="2979" y="166"/>
                    <a:pt x="2979" y="166"/>
                  </a:cubicBezTo>
                  <a:cubicBezTo>
                    <a:pt x="2979" y="107"/>
                    <a:pt x="2979" y="107"/>
                    <a:pt x="2979" y="107"/>
                  </a:cubicBezTo>
                  <a:cubicBezTo>
                    <a:pt x="2878" y="107"/>
                    <a:pt x="2878" y="107"/>
                    <a:pt x="2878" y="107"/>
                  </a:cubicBezTo>
                  <a:cubicBezTo>
                    <a:pt x="2878" y="166"/>
                    <a:pt x="2878" y="166"/>
                    <a:pt x="2878" y="166"/>
                  </a:cubicBezTo>
                  <a:cubicBezTo>
                    <a:pt x="2642" y="166"/>
                    <a:pt x="2642" y="166"/>
                    <a:pt x="2642" y="166"/>
                  </a:cubicBezTo>
                  <a:cubicBezTo>
                    <a:pt x="2642" y="294"/>
                    <a:pt x="2642" y="294"/>
                    <a:pt x="2642" y="294"/>
                  </a:cubicBezTo>
                  <a:cubicBezTo>
                    <a:pt x="2489" y="203"/>
                    <a:pt x="2489" y="203"/>
                    <a:pt x="2489" y="203"/>
                  </a:cubicBezTo>
                  <a:cubicBezTo>
                    <a:pt x="2120" y="423"/>
                    <a:pt x="2120" y="423"/>
                    <a:pt x="2120" y="423"/>
                  </a:cubicBezTo>
                  <a:cubicBezTo>
                    <a:pt x="2858" y="423"/>
                    <a:pt x="2858" y="423"/>
                    <a:pt x="2858" y="423"/>
                  </a:cubicBezTo>
                  <a:cubicBezTo>
                    <a:pt x="2652" y="300"/>
                    <a:pt x="2652" y="300"/>
                    <a:pt x="2652" y="300"/>
                  </a:cubicBezTo>
                  <a:cubicBezTo>
                    <a:pt x="2652" y="176"/>
                    <a:pt x="2652" y="176"/>
                    <a:pt x="2652" y="176"/>
                  </a:cubicBezTo>
                  <a:cubicBezTo>
                    <a:pt x="2888" y="176"/>
                    <a:pt x="2888" y="176"/>
                    <a:pt x="2888" y="176"/>
                  </a:cubicBezTo>
                  <a:cubicBezTo>
                    <a:pt x="2888" y="117"/>
                    <a:pt x="2888" y="117"/>
                    <a:pt x="2888" y="117"/>
                  </a:cubicBezTo>
                  <a:cubicBezTo>
                    <a:pt x="2969" y="117"/>
                    <a:pt x="2969" y="117"/>
                    <a:pt x="2969" y="117"/>
                  </a:cubicBezTo>
                  <a:cubicBezTo>
                    <a:pt x="2969" y="176"/>
                    <a:pt x="2969" y="176"/>
                    <a:pt x="2969" y="176"/>
                  </a:cubicBezTo>
                  <a:cubicBezTo>
                    <a:pt x="3414" y="176"/>
                    <a:pt x="3414" y="176"/>
                    <a:pt x="3414" y="176"/>
                  </a:cubicBezTo>
                  <a:cubicBezTo>
                    <a:pt x="3414" y="78"/>
                    <a:pt x="3414" y="78"/>
                    <a:pt x="3414" y="78"/>
                  </a:cubicBezTo>
                  <a:cubicBezTo>
                    <a:pt x="3496" y="78"/>
                    <a:pt x="3496" y="78"/>
                    <a:pt x="3496" y="78"/>
                  </a:cubicBezTo>
                  <a:cubicBezTo>
                    <a:pt x="3496" y="637"/>
                    <a:pt x="3496" y="637"/>
                    <a:pt x="3496" y="637"/>
                  </a:cubicBezTo>
                  <a:cubicBezTo>
                    <a:pt x="2870" y="637"/>
                    <a:pt x="2870" y="637"/>
                    <a:pt x="2870" y="637"/>
                  </a:cubicBezTo>
                  <a:cubicBezTo>
                    <a:pt x="2870" y="575"/>
                    <a:pt x="2870" y="575"/>
                    <a:pt x="2870" y="575"/>
                  </a:cubicBezTo>
                  <a:cubicBezTo>
                    <a:pt x="2900" y="575"/>
                    <a:pt x="2900" y="575"/>
                    <a:pt x="2900" y="575"/>
                  </a:cubicBezTo>
                  <a:cubicBezTo>
                    <a:pt x="2936" y="498"/>
                    <a:pt x="2936" y="498"/>
                    <a:pt x="2936" y="498"/>
                  </a:cubicBezTo>
                  <a:cubicBezTo>
                    <a:pt x="2047" y="498"/>
                    <a:pt x="2047" y="498"/>
                    <a:pt x="2047" y="498"/>
                  </a:cubicBezTo>
                  <a:cubicBezTo>
                    <a:pt x="1917" y="331"/>
                    <a:pt x="1743" y="199"/>
                    <a:pt x="1556" y="124"/>
                  </a:cubicBezTo>
                  <a:cubicBezTo>
                    <a:pt x="1556" y="0"/>
                    <a:pt x="1556" y="0"/>
                    <a:pt x="1556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124"/>
                    <a:pt x="861" y="124"/>
                    <a:pt x="861" y="124"/>
                  </a:cubicBezTo>
                  <a:cubicBezTo>
                    <a:pt x="660" y="204"/>
                    <a:pt x="476" y="350"/>
                    <a:pt x="343" y="534"/>
                  </a:cubicBezTo>
                  <a:cubicBezTo>
                    <a:pt x="199" y="733"/>
                    <a:pt x="123" y="964"/>
                    <a:pt x="123" y="1202"/>
                  </a:cubicBezTo>
                  <a:cubicBezTo>
                    <a:pt x="123" y="1207"/>
                    <a:pt x="123" y="1207"/>
                    <a:pt x="123" y="1207"/>
                  </a:cubicBezTo>
                  <a:cubicBezTo>
                    <a:pt x="2432" y="1207"/>
                    <a:pt x="2432" y="1207"/>
                    <a:pt x="2432" y="1207"/>
                  </a:cubicBezTo>
                  <a:cubicBezTo>
                    <a:pt x="2432" y="1052"/>
                    <a:pt x="2432" y="1052"/>
                    <a:pt x="2432" y="1052"/>
                  </a:cubicBezTo>
                  <a:cubicBezTo>
                    <a:pt x="2546" y="1052"/>
                    <a:pt x="2546" y="1052"/>
                    <a:pt x="2546" y="1052"/>
                  </a:cubicBezTo>
                  <a:cubicBezTo>
                    <a:pt x="2546" y="1207"/>
                    <a:pt x="2546" y="1207"/>
                    <a:pt x="2546" y="1207"/>
                  </a:cubicBezTo>
                  <a:cubicBezTo>
                    <a:pt x="2870" y="1207"/>
                    <a:pt x="2870" y="1207"/>
                    <a:pt x="2870" y="1207"/>
                  </a:cubicBezTo>
                  <a:cubicBezTo>
                    <a:pt x="2870" y="709"/>
                    <a:pt x="2870" y="709"/>
                    <a:pt x="2870" y="709"/>
                  </a:cubicBezTo>
                  <a:cubicBezTo>
                    <a:pt x="3496" y="709"/>
                    <a:pt x="3496" y="709"/>
                    <a:pt x="3496" y="709"/>
                  </a:cubicBezTo>
                  <a:cubicBezTo>
                    <a:pt x="3496" y="1930"/>
                    <a:pt x="3496" y="1930"/>
                    <a:pt x="3496" y="1930"/>
                  </a:cubicBezTo>
                  <a:cubicBezTo>
                    <a:pt x="2937" y="1930"/>
                    <a:pt x="2937" y="1930"/>
                    <a:pt x="2937" y="1930"/>
                  </a:cubicBezTo>
                  <a:cubicBezTo>
                    <a:pt x="2937" y="1367"/>
                    <a:pt x="2937" y="1367"/>
                    <a:pt x="2937" y="1367"/>
                  </a:cubicBezTo>
                  <a:cubicBezTo>
                    <a:pt x="2973" y="1367"/>
                    <a:pt x="2973" y="1367"/>
                    <a:pt x="2973" y="1367"/>
                  </a:cubicBezTo>
                  <a:cubicBezTo>
                    <a:pt x="3007" y="1259"/>
                    <a:pt x="3007" y="1259"/>
                    <a:pt x="3007" y="1259"/>
                  </a:cubicBezTo>
                  <a:cubicBezTo>
                    <a:pt x="0" y="1259"/>
                    <a:pt x="0" y="1259"/>
                    <a:pt x="0" y="1259"/>
                  </a:cubicBezTo>
                  <a:cubicBezTo>
                    <a:pt x="0" y="1337"/>
                    <a:pt x="0" y="1337"/>
                    <a:pt x="0" y="1337"/>
                  </a:cubicBezTo>
                  <a:cubicBezTo>
                    <a:pt x="70" y="1337"/>
                    <a:pt x="70" y="1337"/>
                    <a:pt x="70" y="1337"/>
                  </a:cubicBezTo>
                  <a:cubicBezTo>
                    <a:pt x="70" y="2215"/>
                    <a:pt x="70" y="2215"/>
                    <a:pt x="70" y="2215"/>
                  </a:cubicBezTo>
                  <a:cubicBezTo>
                    <a:pt x="1861" y="2215"/>
                    <a:pt x="1861" y="2215"/>
                    <a:pt x="1861" y="2215"/>
                  </a:cubicBezTo>
                  <a:cubicBezTo>
                    <a:pt x="1518" y="2407"/>
                    <a:pt x="1518" y="2407"/>
                    <a:pt x="1518" y="2407"/>
                  </a:cubicBezTo>
                  <a:cubicBezTo>
                    <a:pt x="571" y="2407"/>
                    <a:pt x="571" y="2407"/>
                    <a:pt x="571" y="2407"/>
                  </a:cubicBezTo>
                  <a:cubicBezTo>
                    <a:pt x="571" y="2270"/>
                    <a:pt x="571" y="2270"/>
                    <a:pt x="571" y="2270"/>
                  </a:cubicBezTo>
                  <a:cubicBezTo>
                    <a:pt x="71" y="2270"/>
                    <a:pt x="71" y="2270"/>
                    <a:pt x="71" y="2270"/>
                  </a:cubicBezTo>
                  <a:cubicBezTo>
                    <a:pt x="71" y="3431"/>
                    <a:pt x="71" y="3431"/>
                    <a:pt x="71" y="3431"/>
                  </a:cubicBezTo>
                  <a:cubicBezTo>
                    <a:pt x="571" y="3431"/>
                    <a:pt x="571" y="3431"/>
                    <a:pt x="571" y="3431"/>
                  </a:cubicBezTo>
                  <a:cubicBezTo>
                    <a:pt x="571" y="2508"/>
                    <a:pt x="571" y="2508"/>
                    <a:pt x="571" y="2508"/>
                  </a:cubicBezTo>
                  <a:cubicBezTo>
                    <a:pt x="672" y="2508"/>
                    <a:pt x="672" y="2508"/>
                    <a:pt x="672" y="2508"/>
                  </a:cubicBezTo>
                  <a:cubicBezTo>
                    <a:pt x="672" y="3431"/>
                    <a:pt x="672" y="3431"/>
                    <a:pt x="672" y="3431"/>
                  </a:cubicBezTo>
                  <a:cubicBezTo>
                    <a:pt x="962" y="3431"/>
                    <a:pt x="962" y="3431"/>
                    <a:pt x="962" y="3431"/>
                  </a:cubicBezTo>
                  <a:cubicBezTo>
                    <a:pt x="962" y="2508"/>
                    <a:pt x="962" y="2508"/>
                    <a:pt x="962" y="2508"/>
                  </a:cubicBezTo>
                  <a:cubicBezTo>
                    <a:pt x="1064" y="2508"/>
                    <a:pt x="1064" y="2508"/>
                    <a:pt x="1064" y="2508"/>
                  </a:cubicBezTo>
                  <a:cubicBezTo>
                    <a:pt x="1064" y="3431"/>
                    <a:pt x="1064" y="3431"/>
                    <a:pt x="1064" y="3431"/>
                  </a:cubicBezTo>
                  <a:cubicBezTo>
                    <a:pt x="1353" y="3431"/>
                    <a:pt x="1353" y="3431"/>
                    <a:pt x="1353" y="3431"/>
                  </a:cubicBezTo>
                  <a:cubicBezTo>
                    <a:pt x="1353" y="2508"/>
                    <a:pt x="1353" y="2508"/>
                    <a:pt x="1353" y="2508"/>
                  </a:cubicBezTo>
                  <a:cubicBezTo>
                    <a:pt x="1417" y="2508"/>
                    <a:pt x="1417" y="2508"/>
                    <a:pt x="1417" y="2508"/>
                  </a:cubicBezTo>
                  <a:cubicBezTo>
                    <a:pt x="1417" y="2565"/>
                    <a:pt x="1417" y="2565"/>
                    <a:pt x="1417" y="2565"/>
                  </a:cubicBezTo>
                  <a:cubicBezTo>
                    <a:pt x="3561" y="2565"/>
                    <a:pt x="3561" y="2565"/>
                    <a:pt x="3561" y="2565"/>
                  </a:cubicBezTo>
                  <a:cubicBezTo>
                    <a:pt x="3561" y="2464"/>
                    <a:pt x="3561" y="2464"/>
                    <a:pt x="3561" y="2464"/>
                  </a:cubicBezTo>
                  <a:cubicBezTo>
                    <a:pt x="3012" y="2155"/>
                    <a:pt x="3012" y="2155"/>
                    <a:pt x="3012" y="2155"/>
                  </a:cubicBezTo>
                  <a:lnTo>
                    <a:pt x="3012" y="2381"/>
                  </a:lnTo>
                  <a:close/>
                  <a:moveTo>
                    <a:pt x="2156" y="413"/>
                  </a:moveTo>
                  <a:cubicBezTo>
                    <a:pt x="2489" y="214"/>
                    <a:pt x="2489" y="214"/>
                    <a:pt x="2489" y="214"/>
                  </a:cubicBezTo>
                  <a:cubicBezTo>
                    <a:pt x="2822" y="413"/>
                    <a:pt x="2822" y="413"/>
                    <a:pt x="2822" y="413"/>
                  </a:cubicBezTo>
                  <a:lnTo>
                    <a:pt x="2156" y="413"/>
                  </a:lnTo>
                  <a:close/>
                  <a:moveTo>
                    <a:pt x="133" y="1197"/>
                  </a:moveTo>
                  <a:cubicBezTo>
                    <a:pt x="134" y="963"/>
                    <a:pt x="210" y="736"/>
                    <a:pt x="351" y="540"/>
                  </a:cubicBezTo>
                  <a:cubicBezTo>
                    <a:pt x="484" y="356"/>
                    <a:pt x="667" y="212"/>
                    <a:pt x="868" y="132"/>
                  </a:cubicBezTo>
                  <a:cubicBezTo>
                    <a:pt x="871" y="131"/>
                    <a:pt x="871" y="131"/>
                    <a:pt x="871" y="131"/>
                  </a:cubicBezTo>
                  <a:cubicBezTo>
                    <a:pt x="871" y="10"/>
                    <a:pt x="871" y="10"/>
                    <a:pt x="871" y="10"/>
                  </a:cubicBezTo>
                  <a:cubicBezTo>
                    <a:pt x="1546" y="10"/>
                    <a:pt x="1546" y="10"/>
                    <a:pt x="1546" y="10"/>
                  </a:cubicBezTo>
                  <a:cubicBezTo>
                    <a:pt x="1546" y="131"/>
                    <a:pt x="1546" y="131"/>
                    <a:pt x="1546" y="131"/>
                  </a:cubicBezTo>
                  <a:cubicBezTo>
                    <a:pt x="1549" y="132"/>
                    <a:pt x="1549" y="132"/>
                    <a:pt x="1549" y="132"/>
                  </a:cubicBezTo>
                  <a:cubicBezTo>
                    <a:pt x="1734" y="205"/>
                    <a:pt x="1907" y="336"/>
                    <a:pt x="2036" y="501"/>
                  </a:cubicBezTo>
                  <a:cubicBezTo>
                    <a:pt x="2071" y="575"/>
                    <a:pt x="2071" y="575"/>
                    <a:pt x="2071" y="575"/>
                  </a:cubicBezTo>
                  <a:cubicBezTo>
                    <a:pt x="2108" y="575"/>
                    <a:pt x="2108" y="575"/>
                    <a:pt x="2108" y="575"/>
                  </a:cubicBezTo>
                  <a:cubicBezTo>
                    <a:pt x="2108" y="1197"/>
                    <a:pt x="2108" y="1197"/>
                    <a:pt x="2108" y="1197"/>
                  </a:cubicBezTo>
                  <a:lnTo>
                    <a:pt x="133" y="1197"/>
                  </a:lnTo>
                  <a:close/>
                  <a:moveTo>
                    <a:pt x="2860" y="1197"/>
                  </a:moveTo>
                  <a:cubicBezTo>
                    <a:pt x="2556" y="1197"/>
                    <a:pt x="2556" y="1197"/>
                    <a:pt x="2556" y="1197"/>
                  </a:cubicBezTo>
                  <a:cubicBezTo>
                    <a:pt x="2556" y="1042"/>
                    <a:pt x="2556" y="1042"/>
                    <a:pt x="2556" y="1042"/>
                  </a:cubicBezTo>
                  <a:cubicBezTo>
                    <a:pt x="2422" y="1042"/>
                    <a:pt x="2422" y="1042"/>
                    <a:pt x="2422" y="1042"/>
                  </a:cubicBezTo>
                  <a:cubicBezTo>
                    <a:pt x="2422" y="1197"/>
                    <a:pt x="2422" y="1197"/>
                    <a:pt x="2422" y="1197"/>
                  </a:cubicBezTo>
                  <a:cubicBezTo>
                    <a:pt x="2118" y="1197"/>
                    <a:pt x="2118" y="1197"/>
                    <a:pt x="2118" y="1197"/>
                  </a:cubicBezTo>
                  <a:cubicBezTo>
                    <a:pt x="2118" y="565"/>
                    <a:pt x="2118" y="565"/>
                    <a:pt x="2118" y="565"/>
                  </a:cubicBezTo>
                  <a:cubicBezTo>
                    <a:pt x="2077" y="565"/>
                    <a:pt x="2077" y="565"/>
                    <a:pt x="2077" y="565"/>
                  </a:cubicBezTo>
                  <a:cubicBezTo>
                    <a:pt x="2051" y="508"/>
                    <a:pt x="2051" y="508"/>
                    <a:pt x="2051" y="508"/>
                  </a:cubicBezTo>
                  <a:cubicBezTo>
                    <a:pt x="2920" y="508"/>
                    <a:pt x="2920" y="508"/>
                    <a:pt x="2920" y="508"/>
                  </a:cubicBezTo>
                  <a:cubicBezTo>
                    <a:pt x="2893" y="565"/>
                    <a:pt x="2893" y="565"/>
                    <a:pt x="2893" y="565"/>
                  </a:cubicBezTo>
                  <a:cubicBezTo>
                    <a:pt x="2860" y="565"/>
                    <a:pt x="2860" y="565"/>
                    <a:pt x="2860" y="565"/>
                  </a:cubicBezTo>
                  <a:lnTo>
                    <a:pt x="2860" y="1197"/>
                  </a:lnTo>
                  <a:close/>
                  <a:moveTo>
                    <a:pt x="80" y="2205"/>
                  </a:moveTo>
                  <a:cubicBezTo>
                    <a:pt x="80" y="1327"/>
                    <a:pt x="80" y="1327"/>
                    <a:pt x="80" y="1327"/>
                  </a:cubicBezTo>
                  <a:cubicBezTo>
                    <a:pt x="10" y="1327"/>
                    <a:pt x="10" y="1327"/>
                    <a:pt x="10" y="1327"/>
                  </a:cubicBezTo>
                  <a:cubicBezTo>
                    <a:pt x="10" y="1269"/>
                    <a:pt x="10" y="1269"/>
                    <a:pt x="10" y="1269"/>
                  </a:cubicBezTo>
                  <a:cubicBezTo>
                    <a:pt x="1979" y="1269"/>
                    <a:pt x="1979" y="1269"/>
                    <a:pt x="1979" y="1269"/>
                  </a:cubicBezTo>
                  <a:cubicBezTo>
                    <a:pt x="2010" y="1367"/>
                    <a:pt x="2010" y="1367"/>
                    <a:pt x="2010" y="1367"/>
                  </a:cubicBezTo>
                  <a:cubicBezTo>
                    <a:pt x="2042" y="1367"/>
                    <a:pt x="2042" y="1367"/>
                    <a:pt x="2042" y="1367"/>
                  </a:cubicBezTo>
                  <a:cubicBezTo>
                    <a:pt x="2042" y="2381"/>
                    <a:pt x="2042" y="2381"/>
                    <a:pt x="2042" y="2381"/>
                  </a:cubicBezTo>
                  <a:cubicBezTo>
                    <a:pt x="1966" y="2381"/>
                    <a:pt x="1966" y="2381"/>
                    <a:pt x="1966" y="2381"/>
                  </a:cubicBezTo>
                  <a:cubicBezTo>
                    <a:pt x="1966" y="2156"/>
                    <a:pt x="1966" y="2156"/>
                    <a:pt x="1966" y="2156"/>
                  </a:cubicBezTo>
                  <a:cubicBezTo>
                    <a:pt x="1879" y="2205"/>
                    <a:pt x="1879" y="2205"/>
                    <a:pt x="1879" y="2205"/>
                  </a:cubicBezTo>
                  <a:lnTo>
                    <a:pt x="80" y="2205"/>
                  </a:lnTo>
                  <a:close/>
                  <a:moveTo>
                    <a:pt x="1343" y="2498"/>
                  </a:moveTo>
                  <a:cubicBezTo>
                    <a:pt x="1343" y="3421"/>
                    <a:pt x="1343" y="3421"/>
                    <a:pt x="1343" y="3421"/>
                  </a:cubicBezTo>
                  <a:cubicBezTo>
                    <a:pt x="1074" y="3421"/>
                    <a:pt x="1074" y="3421"/>
                    <a:pt x="1074" y="3421"/>
                  </a:cubicBezTo>
                  <a:cubicBezTo>
                    <a:pt x="1074" y="2498"/>
                    <a:pt x="1074" y="2498"/>
                    <a:pt x="1074" y="2498"/>
                  </a:cubicBezTo>
                  <a:cubicBezTo>
                    <a:pt x="952" y="2498"/>
                    <a:pt x="952" y="2498"/>
                    <a:pt x="952" y="2498"/>
                  </a:cubicBezTo>
                  <a:cubicBezTo>
                    <a:pt x="952" y="3421"/>
                    <a:pt x="952" y="3421"/>
                    <a:pt x="952" y="3421"/>
                  </a:cubicBezTo>
                  <a:cubicBezTo>
                    <a:pt x="682" y="3421"/>
                    <a:pt x="682" y="3421"/>
                    <a:pt x="682" y="3421"/>
                  </a:cubicBezTo>
                  <a:cubicBezTo>
                    <a:pt x="682" y="2498"/>
                    <a:pt x="682" y="2498"/>
                    <a:pt x="682" y="2498"/>
                  </a:cubicBezTo>
                  <a:cubicBezTo>
                    <a:pt x="561" y="2498"/>
                    <a:pt x="561" y="2498"/>
                    <a:pt x="561" y="2498"/>
                  </a:cubicBezTo>
                  <a:cubicBezTo>
                    <a:pt x="561" y="3421"/>
                    <a:pt x="561" y="3421"/>
                    <a:pt x="561" y="3421"/>
                  </a:cubicBezTo>
                  <a:cubicBezTo>
                    <a:pt x="81" y="3421"/>
                    <a:pt x="81" y="3421"/>
                    <a:pt x="81" y="3421"/>
                  </a:cubicBezTo>
                  <a:cubicBezTo>
                    <a:pt x="81" y="2280"/>
                    <a:pt x="81" y="2280"/>
                    <a:pt x="81" y="2280"/>
                  </a:cubicBezTo>
                  <a:cubicBezTo>
                    <a:pt x="561" y="2280"/>
                    <a:pt x="561" y="2280"/>
                    <a:pt x="561" y="2280"/>
                  </a:cubicBezTo>
                  <a:cubicBezTo>
                    <a:pt x="561" y="2417"/>
                    <a:pt x="561" y="2417"/>
                    <a:pt x="561" y="2417"/>
                  </a:cubicBezTo>
                  <a:cubicBezTo>
                    <a:pt x="1500" y="2417"/>
                    <a:pt x="1500" y="2417"/>
                    <a:pt x="1500" y="2417"/>
                  </a:cubicBezTo>
                  <a:cubicBezTo>
                    <a:pt x="1420" y="2463"/>
                    <a:pt x="1420" y="2463"/>
                    <a:pt x="1420" y="2463"/>
                  </a:cubicBezTo>
                  <a:cubicBezTo>
                    <a:pt x="1417" y="2464"/>
                    <a:pt x="1417" y="2464"/>
                    <a:pt x="1417" y="2464"/>
                  </a:cubicBezTo>
                  <a:cubicBezTo>
                    <a:pt x="1417" y="2498"/>
                    <a:pt x="1417" y="2498"/>
                    <a:pt x="1417" y="2498"/>
                  </a:cubicBezTo>
                  <a:lnTo>
                    <a:pt x="1343" y="2498"/>
                  </a:lnTo>
                  <a:close/>
                  <a:moveTo>
                    <a:pt x="3022" y="2173"/>
                  </a:moveTo>
                  <a:cubicBezTo>
                    <a:pt x="3551" y="2470"/>
                    <a:pt x="3551" y="2470"/>
                    <a:pt x="3551" y="2470"/>
                  </a:cubicBezTo>
                  <a:cubicBezTo>
                    <a:pt x="3551" y="2555"/>
                    <a:pt x="3551" y="2555"/>
                    <a:pt x="3551" y="2555"/>
                  </a:cubicBezTo>
                  <a:cubicBezTo>
                    <a:pt x="1427" y="2555"/>
                    <a:pt x="1427" y="2555"/>
                    <a:pt x="1427" y="2555"/>
                  </a:cubicBezTo>
                  <a:cubicBezTo>
                    <a:pt x="1427" y="2470"/>
                    <a:pt x="1427" y="2470"/>
                    <a:pt x="1427" y="2470"/>
                  </a:cubicBezTo>
                  <a:cubicBezTo>
                    <a:pt x="1956" y="2173"/>
                    <a:pt x="1956" y="2173"/>
                    <a:pt x="1956" y="2173"/>
                  </a:cubicBezTo>
                  <a:cubicBezTo>
                    <a:pt x="1956" y="2391"/>
                    <a:pt x="1956" y="2391"/>
                    <a:pt x="1956" y="2391"/>
                  </a:cubicBezTo>
                  <a:cubicBezTo>
                    <a:pt x="2052" y="2391"/>
                    <a:pt x="2052" y="2391"/>
                    <a:pt x="2052" y="2391"/>
                  </a:cubicBezTo>
                  <a:cubicBezTo>
                    <a:pt x="2052" y="1357"/>
                    <a:pt x="2052" y="1357"/>
                    <a:pt x="2052" y="1357"/>
                  </a:cubicBezTo>
                  <a:cubicBezTo>
                    <a:pt x="2017" y="1357"/>
                    <a:pt x="2017" y="1357"/>
                    <a:pt x="2017" y="1357"/>
                  </a:cubicBezTo>
                  <a:cubicBezTo>
                    <a:pt x="1989" y="1269"/>
                    <a:pt x="1989" y="1269"/>
                    <a:pt x="1989" y="1269"/>
                  </a:cubicBezTo>
                  <a:cubicBezTo>
                    <a:pt x="2994" y="1269"/>
                    <a:pt x="2994" y="1269"/>
                    <a:pt x="2994" y="1269"/>
                  </a:cubicBezTo>
                  <a:cubicBezTo>
                    <a:pt x="2966" y="1357"/>
                    <a:pt x="2966" y="1357"/>
                    <a:pt x="2966" y="1357"/>
                  </a:cubicBezTo>
                  <a:cubicBezTo>
                    <a:pt x="2932" y="1357"/>
                    <a:pt x="2932" y="1357"/>
                    <a:pt x="2932" y="1357"/>
                  </a:cubicBezTo>
                  <a:cubicBezTo>
                    <a:pt x="2927" y="1357"/>
                    <a:pt x="2927" y="1357"/>
                    <a:pt x="2927" y="1357"/>
                  </a:cubicBezTo>
                  <a:cubicBezTo>
                    <a:pt x="2927" y="2391"/>
                    <a:pt x="2927" y="2391"/>
                    <a:pt x="2927" y="2391"/>
                  </a:cubicBezTo>
                  <a:cubicBezTo>
                    <a:pt x="3022" y="2391"/>
                    <a:pt x="3022" y="2391"/>
                    <a:pt x="3022" y="2391"/>
                  </a:cubicBezTo>
                  <a:lnTo>
                    <a:pt x="3022" y="2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5457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99" y="8"/>
                </a:cxn>
                <a:cxn ang="0">
                  <a:pos x="99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99" y="8"/>
                  </a:lnTo>
                  <a:lnTo>
                    <a:pt x="99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4468" y="3352"/>
              <a:ext cx="1727" cy="1005"/>
            </a:xfrm>
            <a:custGeom>
              <a:avLst/>
              <a:gdLst/>
              <a:ahLst/>
              <a:cxnLst>
                <a:cxn ang="0">
                  <a:pos x="0" y="1005"/>
                </a:cxn>
                <a:cxn ang="0">
                  <a:pos x="446" y="1005"/>
                </a:cxn>
                <a:cxn ang="0">
                  <a:pos x="446" y="519"/>
                </a:cxn>
                <a:cxn ang="0">
                  <a:pos x="532" y="519"/>
                </a:cxn>
                <a:cxn ang="0">
                  <a:pos x="532" y="1005"/>
                </a:cxn>
                <a:cxn ang="0">
                  <a:pos x="633" y="1005"/>
                </a:cxn>
                <a:cxn ang="0">
                  <a:pos x="633" y="519"/>
                </a:cxn>
                <a:cxn ang="0">
                  <a:pos x="719" y="519"/>
                </a:cxn>
                <a:cxn ang="0">
                  <a:pos x="719" y="1005"/>
                </a:cxn>
                <a:cxn ang="0">
                  <a:pos x="821" y="1005"/>
                </a:cxn>
                <a:cxn ang="0">
                  <a:pos x="821" y="519"/>
                </a:cxn>
                <a:cxn ang="0">
                  <a:pos x="906" y="519"/>
                </a:cxn>
                <a:cxn ang="0">
                  <a:pos x="906" y="1005"/>
                </a:cxn>
                <a:cxn ang="0">
                  <a:pos x="1009" y="1005"/>
                </a:cxn>
                <a:cxn ang="0">
                  <a:pos x="1009" y="519"/>
                </a:cxn>
                <a:cxn ang="0">
                  <a:pos x="1094" y="519"/>
                </a:cxn>
                <a:cxn ang="0">
                  <a:pos x="1094" y="1005"/>
                </a:cxn>
                <a:cxn ang="0">
                  <a:pos x="1196" y="1005"/>
                </a:cxn>
                <a:cxn ang="0">
                  <a:pos x="1196" y="519"/>
                </a:cxn>
                <a:cxn ang="0">
                  <a:pos x="1282" y="519"/>
                </a:cxn>
                <a:cxn ang="0">
                  <a:pos x="1282" y="1005"/>
                </a:cxn>
                <a:cxn ang="0">
                  <a:pos x="1727" y="1005"/>
                </a:cxn>
                <a:cxn ang="0">
                  <a:pos x="1727" y="0"/>
                </a:cxn>
                <a:cxn ang="0">
                  <a:pos x="0" y="0"/>
                </a:cxn>
                <a:cxn ang="0">
                  <a:pos x="0" y="1005"/>
                </a:cxn>
                <a:cxn ang="0">
                  <a:pos x="8" y="9"/>
                </a:cxn>
                <a:cxn ang="0">
                  <a:pos x="1719" y="9"/>
                </a:cxn>
                <a:cxn ang="0">
                  <a:pos x="1719" y="997"/>
                </a:cxn>
                <a:cxn ang="0">
                  <a:pos x="1290" y="997"/>
                </a:cxn>
                <a:cxn ang="0">
                  <a:pos x="1290" y="511"/>
                </a:cxn>
                <a:cxn ang="0">
                  <a:pos x="1188" y="511"/>
                </a:cxn>
                <a:cxn ang="0">
                  <a:pos x="1188" y="997"/>
                </a:cxn>
                <a:cxn ang="0">
                  <a:pos x="1102" y="997"/>
                </a:cxn>
                <a:cxn ang="0">
                  <a:pos x="1102" y="511"/>
                </a:cxn>
                <a:cxn ang="0">
                  <a:pos x="1001" y="511"/>
                </a:cxn>
                <a:cxn ang="0">
                  <a:pos x="1001" y="997"/>
                </a:cxn>
                <a:cxn ang="0">
                  <a:pos x="915" y="997"/>
                </a:cxn>
                <a:cxn ang="0">
                  <a:pos x="915" y="511"/>
                </a:cxn>
                <a:cxn ang="0">
                  <a:pos x="813" y="511"/>
                </a:cxn>
                <a:cxn ang="0">
                  <a:pos x="813" y="997"/>
                </a:cxn>
                <a:cxn ang="0">
                  <a:pos x="727" y="997"/>
                </a:cxn>
                <a:cxn ang="0">
                  <a:pos x="727" y="511"/>
                </a:cxn>
                <a:cxn ang="0">
                  <a:pos x="625" y="511"/>
                </a:cxn>
                <a:cxn ang="0">
                  <a:pos x="625" y="997"/>
                </a:cxn>
                <a:cxn ang="0">
                  <a:pos x="540" y="997"/>
                </a:cxn>
                <a:cxn ang="0">
                  <a:pos x="540" y="511"/>
                </a:cxn>
                <a:cxn ang="0">
                  <a:pos x="438" y="511"/>
                </a:cxn>
                <a:cxn ang="0">
                  <a:pos x="438" y="997"/>
                </a:cxn>
                <a:cxn ang="0">
                  <a:pos x="8" y="997"/>
                </a:cxn>
                <a:cxn ang="0">
                  <a:pos x="8" y="9"/>
                </a:cxn>
              </a:cxnLst>
              <a:rect l="0" t="0" r="r" b="b"/>
              <a:pathLst>
                <a:path w="1727" h="1005">
                  <a:moveTo>
                    <a:pt x="0" y="1005"/>
                  </a:moveTo>
                  <a:lnTo>
                    <a:pt x="446" y="1005"/>
                  </a:lnTo>
                  <a:lnTo>
                    <a:pt x="446" y="519"/>
                  </a:lnTo>
                  <a:lnTo>
                    <a:pt x="532" y="519"/>
                  </a:lnTo>
                  <a:lnTo>
                    <a:pt x="532" y="1005"/>
                  </a:lnTo>
                  <a:lnTo>
                    <a:pt x="633" y="1005"/>
                  </a:lnTo>
                  <a:lnTo>
                    <a:pt x="633" y="519"/>
                  </a:lnTo>
                  <a:lnTo>
                    <a:pt x="719" y="519"/>
                  </a:lnTo>
                  <a:lnTo>
                    <a:pt x="719" y="1005"/>
                  </a:lnTo>
                  <a:lnTo>
                    <a:pt x="821" y="1005"/>
                  </a:lnTo>
                  <a:lnTo>
                    <a:pt x="821" y="519"/>
                  </a:lnTo>
                  <a:lnTo>
                    <a:pt x="906" y="519"/>
                  </a:lnTo>
                  <a:lnTo>
                    <a:pt x="906" y="1005"/>
                  </a:lnTo>
                  <a:lnTo>
                    <a:pt x="1009" y="1005"/>
                  </a:lnTo>
                  <a:lnTo>
                    <a:pt x="1009" y="519"/>
                  </a:lnTo>
                  <a:lnTo>
                    <a:pt x="1094" y="519"/>
                  </a:lnTo>
                  <a:lnTo>
                    <a:pt x="1094" y="1005"/>
                  </a:lnTo>
                  <a:lnTo>
                    <a:pt x="1196" y="1005"/>
                  </a:lnTo>
                  <a:lnTo>
                    <a:pt x="1196" y="519"/>
                  </a:lnTo>
                  <a:lnTo>
                    <a:pt x="1282" y="519"/>
                  </a:lnTo>
                  <a:lnTo>
                    <a:pt x="1282" y="1005"/>
                  </a:lnTo>
                  <a:lnTo>
                    <a:pt x="1727" y="1005"/>
                  </a:lnTo>
                  <a:lnTo>
                    <a:pt x="1727" y="0"/>
                  </a:lnTo>
                  <a:lnTo>
                    <a:pt x="0" y="0"/>
                  </a:lnTo>
                  <a:lnTo>
                    <a:pt x="0" y="1005"/>
                  </a:lnTo>
                  <a:close/>
                  <a:moveTo>
                    <a:pt x="8" y="9"/>
                  </a:moveTo>
                  <a:lnTo>
                    <a:pt x="1719" y="9"/>
                  </a:lnTo>
                  <a:lnTo>
                    <a:pt x="1719" y="997"/>
                  </a:lnTo>
                  <a:lnTo>
                    <a:pt x="1290" y="997"/>
                  </a:lnTo>
                  <a:lnTo>
                    <a:pt x="1290" y="511"/>
                  </a:lnTo>
                  <a:lnTo>
                    <a:pt x="1188" y="511"/>
                  </a:lnTo>
                  <a:lnTo>
                    <a:pt x="1188" y="997"/>
                  </a:lnTo>
                  <a:lnTo>
                    <a:pt x="1102" y="997"/>
                  </a:lnTo>
                  <a:lnTo>
                    <a:pt x="1102" y="511"/>
                  </a:lnTo>
                  <a:lnTo>
                    <a:pt x="1001" y="511"/>
                  </a:lnTo>
                  <a:lnTo>
                    <a:pt x="1001" y="997"/>
                  </a:lnTo>
                  <a:lnTo>
                    <a:pt x="915" y="997"/>
                  </a:lnTo>
                  <a:lnTo>
                    <a:pt x="915" y="511"/>
                  </a:lnTo>
                  <a:lnTo>
                    <a:pt x="813" y="511"/>
                  </a:lnTo>
                  <a:lnTo>
                    <a:pt x="813" y="997"/>
                  </a:lnTo>
                  <a:lnTo>
                    <a:pt x="727" y="997"/>
                  </a:lnTo>
                  <a:lnTo>
                    <a:pt x="727" y="511"/>
                  </a:lnTo>
                  <a:lnTo>
                    <a:pt x="625" y="511"/>
                  </a:lnTo>
                  <a:lnTo>
                    <a:pt x="625" y="997"/>
                  </a:lnTo>
                  <a:lnTo>
                    <a:pt x="540" y="997"/>
                  </a:lnTo>
                  <a:lnTo>
                    <a:pt x="540" y="511"/>
                  </a:lnTo>
                  <a:lnTo>
                    <a:pt x="438" y="511"/>
                  </a:lnTo>
                  <a:lnTo>
                    <a:pt x="438" y="997"/>
                  </a:lnTo>
                  <a:lnTo>
                    <a:pt x="8" y="99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9" name="Freeform 52"/>
            <p:cNvSpPr>
              <a:spLocks noEditPoints="1"/>
            </p:cNvSpPr>
            <p:nvPr userDrawn="1"/>
          </p:nvSpPr>
          <p:spPr bwMode="auto">
            <a:xfrm>
              <a:off x="4809" y="3591"/>
              <a:ext cx="1046" cy="172"/>
            </a:xfrm>
            <a:custGeom>
              <a:avLst/>
              <a:gdLst/>
              <a:ahLst/>
              <a:cxnLst>
                <a:cxn ang="0">
                  <a:pos x="1046" y="164"/>
                </a:cxn>
                <a:cxn ang="0">
                  <a:pos x="524" y="1"/>
                </a:cxn>
                <a:cxn ang="0">
                  <a:pos x="523" y="0"/>
                </a:cxn>
                <a:cxn ang="0">
                  <a:pos x="0" y="164"/>
                </a:cxn>
                <a:cxn ang="0">
                  <a:pos x="2" y="172"/>
                </a:cxn>
                <a:cxn ang="0">
                  <a:pos x="1044" y="172"/>
                </a:cxn>
                <a:cxn ang="0">
                  <a:pos x="1046" y="164"/>
                </a:cxn>
                <a:cxn ang="0">
                  <a:pos x="27" y="164"/>
                </a:cxn>
                <a:cxn ang="0">
                  <a:pos x="523" y="9"/>
                </a:cxn>
                <a:cxn ang="0">
                  <a:pos x="1018" y="164"/>
                </a:cxn>
                <a:cxn ang="0">
                  <a:pos x="27" y="164"/>
                </a:cxn>
              </a:cxnLst>
              <a:rect l="0" t="0" r="r" b="b"/>
              <a:pathLst>
                <a:path w="1046" h="172">
                  <a:moveTo>
                    <a:pt x="1046" y="164"/>
                  </a:moveTo>
                  <a:lnTo>
                    <a:pt x="524" y="1"/>
                  </a:lnTo>
                  <a:lnTo>
                    <a:pt x="523" y="0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1044" y="172"/>
                  </a:lnTo>
                  <a:lnTo>
                    <a:pt x="1046" y="164"/>
                  </a:lnTo>
                  <a:close/>
                  <a:moveTo>
                    <a:pt x="27" y="164"/>
                  </a:moveTo>
                  <a:lnTo>
                    <a:pt x="523" y="9"/>
                  </a:lnTo>
                  <a:lnTo>
                    <a:pt x="1018" y="164"/>
                  </a:lnTo>
                  <a:lnTo>
                    <a:pt x="27" y="1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5099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100" y="8"/>
                </a:cxn>
                <a:cxn ang="0">
                  <a:pos x="100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100" y="8"/>
                  </a:lnTo>
                  <a:lnTo>
                    <a:pt x="100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8537" y="4445958"/>
            <a:ext cx="7256221" cy="427417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foredragsholders navn i én linje</a:t>
            </a:r>
          </a:p>
        </p:txBody>
      </p:sp>
      <p:sp>
        <p:nvSpPr>
          <p:cNvPr id="9" name="Pladsholder til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4" y="5276206"/>
            <a:ext cx="7392989" cy="308610"/>
          </a:xfrm>
        </p:spPr>
        <p:txBody>
          <a:bodyPr anchor="b" anchorCtr="0"/>
          <a:lstStyle>
            <a:lvl1pPr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evt. forvaltningsnavn / enhed / afdeling i én linje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5632387"/>
            <a:ext cx="7392989" cy="308610"/>
          </a:xfrm>
        </p:spPr>
        <p:txBody>
          <a:bodyPr anchor="t" anchorCtr="0"/>
          <a:lstStyle>
            <a:lvl1pPr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dato dd.mm 2016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45" y="5067680"/>
            <a:ext cx="728283" cy="7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646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5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014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lede 34"/>
          <p:cNvPicPr>
            <a:picLocks noChangeAspect="1"/>
          </p:cNvPicPr>
          <p:nvPr userDrawn="1"/>
        </p:nvPicPr>
        <p:blipFill rotWithShape="1">
          <a:blip r:embed="rId2"/>
          <a:srcRect l="2931" r="60888"/>
          <a:stretch/>
        </p:blipFill>
        <p:spPr>
          <a:xfrm>
            <a:off x="2266244" y="3787606"/>
            <a:ext cx="363713" cy="64746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358775" y="469252"/>
            <a:ext cx="7470778" cy="8128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2" y="-1385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 descr="C:\Users\mtc\AppData\Local\Temp\SNAGHTML4a4880cb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/>
          <a:stretch/>
        </p:blipFill>
        <p:spPr bwMode="auto">
          <a:xfrm>
            <a:off x="7673122" y="2592076"/>
            <a:ext cx="1159880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372588" y="1840105"/>
            <a:ext cx="222802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</a:t>
            </a:r>
            <a:b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da-DK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da-DK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8"/>
          <p:cNvSpPr txBox="1">
            <a:spLocks noChangeArrowheads="1"/>
          </p:cNvSpPr>
          <p:nvPr userDrawn="1"/>
        </p:nvSpPr>
        <p:spPr bwMode="auto">
          <a:xfrm>
            <a:off x="358776" y="3578989"/>
            <a:ext cx="26546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Slide/dias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4"/>
          <p:cNvSpPr>
            <a:spLocks/>
          </p:cNvSpPr>
          <p:nvPr userDrawn="1"/>
        </p:nvSpPr>
        <p:spPr bwMode="gray">
          <a:xfrm>
            <a:off x="358776" y="5020343"/>
            <a:ext cx="2240492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6244" y="2935611"/>
            <a:ext cx="549328" cy="285228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18727" y="4502402"/>
            <a:ext cx="612361" cy="197840"/>
          </a:xfrm>
          <a:prstGeom prst="rect">
            <a:avLst/>
          </a:prstGeom>
        </p:spPr>
      </p:pic>
      <p:grpSp>
        <p:nvGrpSpPr>
          <p:cNvPr id="38" name="Group 3"/>
          <p:cNvGrpSpPr/>
          <p:nvPr userDrawn="1"/>
        </p:nvGrpSpPr>
        <p:grpSpPr>
          <a:xfrm>
            <a:off x="3307517" y="1841100"/>
            <a:ext cx="2282028" cy="1413888"/>
            <a:chOff x="7642102" y="1232793"/>
            <a:chExt cx="2282028" cy="1413888"/>
          </a:xfrm>
        </p:grpSpPr>
        <p:pic>
          <p:nvPicPr>
            <p:cNvPr id="39" name="Picture 2"/>
            <p:cNvPicPr preferRelativeResize="0">
              <a:picLocks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8838416" y="1232793"/>
              <a:ext cx="353564" cy="48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AutoShape 4"/>
            <p:cNvSpPr>
              <a:spLocks/>
            </p:cNvSpPr>
            <p:nvPr userDrawn="1"/>
          </p:nvSpPr>
          <p:spPr bwMode="gray">
            <a:xfrm>
              <a:off x="7642102" y="1237500"/>
              <a:ext cx="1165496" cy="923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Farvevalg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240"/>
                </a:spcAft>
                <a:buFont typeface="+mj-lt"/>
                <a:buNone/>
                <a:defRPr/>
              </a:pPr>
              <a:r>
                <a:rPr lang="da-DK" sz="9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Hvis du ønsker at ændre præsentationens farve, skal du gøre det i menuen </a:t>
              </a:r>
              <a:r>
                <a:rPr lang="da-DK" sz="9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Skift farve</a:t>
              </a:r>
            </a:p>
          </p:txBody>
        </p:sp>
        <p:pic>
          <p:nvPicPr>
            <p:cNvPr id="41" name="Picture 2"/>
            <p:cNvPicPr>
              <a:picLocks noChangeAspect="1"/>
            </p:cNvPicPr>
            <p:nvPr userDrawn="1"/>
          </p:nvPicPr>
          <p:blipFill rotWithShape="1">
            <a:blip r:embed="rId7"/>
            <a:srcRect t="16829"/>
            <a:stretch/>
          </p:blipFill>
          <p:spPr>
            <a:xfrm>
              <a:off x="8838416" y="1704075"/>
              <a:ext cx="1085714" cy="942606"/>
            </a:xfrm>
            <a:prstGeom prst="rect">
              <a:avLst/>
            </a:prstGeom>
          </p:spPr>
        </p:pic>
      </p:grp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6081490" y="1840105"/>
            <a:ext cx="2335212" cy="21339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graf via Chart Tools-knap</a:t>
            </a:r>
          </a:p>
          <a:p>
            <a:pPr marL="144000" indent="-14400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AutoNum type="arabicPeriod"/>
              <a:defRPr/>
            </a:pP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din pladsholder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slidet</a:t>
            </a:r>
          </a:p>
          <a:p>
            <a:pPr marL="144000" indent="-14400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AutoNum type="arabicPeriod"/>
              <a:defRPr/>
            </a:pP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Chart Tools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-kanppen og vælg farve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mellem de tre første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er til kolonne /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linje-diagram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de næste tre som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til cirkel-diagram</a:t>
            </a:r>
          </a:p>
          <a:p>
            <a:pPr marL="144000" indent="-14400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AutoNum type="arabicPeriod"/>
              <a:defRPr/>
            </a:pP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samme farve som </a:t>
            </a:r>
            <a:b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skabelonen har.</a:t>
            </a:r>
          </a:p>
          <a:p>
            <a:pPr marL="144000" indent="-14400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AutoNum type="arabicPeriod"/>
              <a:defRPr/>
            </a:pP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dit diagram / OK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" descr="C:\Users\mtc\AppData\Local\Temp\SNAGHTML4a4880cb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7" t="-1876" b="79835"/>
          <a:stretch/>
        </p:blipFill>
        <p:spPr bwMode="auto">
          <a:xfrm>
            <a:off x="7657916" y="2064539"/>
            <a:ext cx="341532" cy="5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99074" y="4523238"/>
            <a:ext cx="2283802" cy="1313801"/>
          </a:xfrm>
          <a:prstGeom prst="rect">
            <a:avLst/>
          </a:prstGeom>
        </p:spPr>
      </p:pic>
      <p:sp>
        <p:nvSpPr>
          <p:cNvPr id="45" name="Oval 8"/>
          <p:cNvSpPr/>
          <p:nvPr userDrawn="1"/>
        </p:nvSpPr>
        <p:spPr>
          <a:xfrm>
            <a:off x="7963916" y="2130720"/>
            <a:ext cx="234724" cy="234724"/>
          </a:xfrm>
          <a:prstGeom prst="ellipse">
            <a:avLst/>
          </a:prstGeom>
          <a:solidFill>
            <a:schemeClr val="tx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7000"/>
              </a:lnSpc>
            </a:pPr>
            <a:r>
              <a:rPr lang="da-DK" sz="1100" dirty="0"/>
              <a:t>2</a:t>
            </a:r>
          </a:p>
        </p:txBody>
      </p:sp>
      <p:sp>
        <p:nvSpPr>
          <p:cNvPr id="46" name="Oval 33"/>
          <p:cNvSpPr/>
          <p:nvPr userDrawn="1"/>
        </p:nvSpPr>
        <p:spPr>
          <a:xfrm>
            <a:off x="6339771" y="4405876"/>
            <a:ext cx="234724" cy="234724"/>
          </a:xfrm>
          <a:prstGeom prst="ellipse">
            <a:avLst/>
          </a:prstGeom>
          <a:solidFill>
            <a:schemeClr val="tx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7000"/>
              </a:lnSpc>
            </a:pPr>
            <a:r>
              <a:rPr lang="da-DK" sz="1100" dirty="0"/>
              <a:t>4</a:t>
            </a:r>
          </a:p>
        </p:txBody>
      </p:sp>
      <p:sp>
        <p:nvSpPr>
          <p:cNvPr id="47" name="Oval 34"/>
          <p:cNvSpPr/>
          <p:nvPr userDrawn="1"/>
        </p:nvSpPr>
        <p:spPr>
          <a:xfrm>
            <a:off x="8457602" y="2926378"/>
            <a:ext cx="234724" cy="234724"/>
          </a:xfrm>
          <a:prstGeom prst="ellipse">
            <a:avLst/>
          </a:prstGeom>
          <a:solidFill>
            <a:schemeClr val="tx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7000"/>
              </a:lnSpc>
            </a:pPr>
            <a:r>
              <a:rPr lang="da-DK" sz="1100" dirty="0"/>
              <a:t>3</a:t>
            </a:r>
          </a:p>
        </p:txBody>
      </p:sp>
      <p:pic>
        <p:nvPicPr>
          <p:cNvPr id="48" name="Billede 4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18727" y="5259581"/>
            <a:ext cx="547241" cy="197798"/>
          </a:xfrm>
          <a:prstGeom prst="rect">
            <a:avLst/>
          </a:prstGeom>
        </p:spPr>
      </p:pic>
      <p:sp>
        <p:nvSpPr>
          <p:cNvPr id="23" name="AutoShape 4"/>
          <p:cNvSpPr>
            <a:spLocks/>
          </p:cNvSpPr>
          <p:nvPr userDrawn="1"/>
        </p:nvSpPr>
        <p:spPr bwMode="gray">
          <a:xfrm>
            <a:off x="3307517" y="3355459"/>
            <a:ext cx="181800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4" name="TextBox 12"/>
          <p:cNvSpPr txBox="1">
            <a:spLocks noChangeArrowheads="1"/>
          </p:cNvSpPr>
          <p:nvPr userDrawn="1"/>
        </p:nvSpPr>
        <p:spPr bwMode="auto">
          <a:xfrm>
            <a:off x="3307517" y="4185176"/>
            <a:ext cx="189293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 (ppt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2010, 2013)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 userDrawn="1"/>
        </p:nvSpPr>
        <p:spPr bwMode="auto">
          <a:xfrm>
            <a:off x="4627960" y="74901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sz="1800" dirty="0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554" y="4393215"/>
            <a:ext cx="337400" cy="321707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48182" y="3578989"/>
            <a:ext cx="262151" cy="25605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29850" y="4751634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da-DK" smtClean="0"/>
              <a:t>05-12-2018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7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kyline, hvid bag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da-DK" sz="1050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087046" y="448498"/>
            <a:ext cx="7228970" cy="6477304"/>
            <a:chOff x="3103" y="238"/>
            <a:chExt cx="4597" cy="4119"/>
          </a:xfrm>
          <a:solidFill>
            <a:schemeClr val="accent2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4236" y="374"/>
              <a:ext cx="129" cy="176"/>
            </a:xfrm>
            <a:custGeom>
              <a:avLst/>
              <a:gdLst/>
              <a:ahLst/>
              <a:cxnLst>
                <a:cxn ang="0">
                  <a:pos x="161" y="80"/>
                </a:cxn>
                <a:cxn ang="0">
                  <a:pos x="81" y="0"/>
                </a:cxn>
                <a:cxn ang="0">
                  <a:pos x="0" y="80"/>
                </a:cxn>
                <a:cxn ang="0">
                  <a:pos x="0" y="218"/>
                </a:cxn>
                <a:cxn ang="0">
                  <a:pos x="161" y="218"/>
                </a:cxn>
                <a:cxn ang="0">
                  <a:pos x="161" y="80"/>
                </a:cxn>
                <a:cxn ang="0">
                  <a:pos x="151" y="208"/>
                </a:cxn>
                <a:cxn ang="0">
                  <a:pos x="10" y="208"/>
                </a:cxn>
                <a:cxn ang="0">
                  <a:pos x="10" y="80"/>
                </a:cxn>
                <a:cxn ang="0">
                  <a:pos x="81" y="10"/>
                </a:cxn>
                <a:cxn ang="0">
                  <a:pos x="151" y="80"/>
                </a:cxn>
                <a:cxn ang="0">
                  <a:pos x="151" y="208"/>
                </a:cxn>
              </a:cxnLst>
              <a:rect l="0" t="0" r="r" b="b"/>
              <a:pathLst>
                <a:path w="161" h="218">
                  <a:moveTo>
                    <a:pt x="161" y="80"/>
                  </a:move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61" y="218"/>
                    <a:pt x="161" y="218"/>
                    <a:pt x="161" y="218"/>
                  </a:cubicBezTo>
                  <a:lnTo>
                    <a:pt x="161" y="80"/>
                  </a:lnTo>
                  <a:close/>
                  <a:moveTo>
                    <a:pt x="151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41"/>
                    <a:pt x="42" y="10"/>
                    <a:pt x="81" y="10"/>
                  </a:cubicBezTo>
                  <a:cubicBezTo>
                    <a:pt x="119" y="10"/>
                    <a:pt x="151" y="41"/>
                    <a:pt x="151" y="80"/>
                  </a:cubicBezTo>
                  <a:lnTo>
                    <a:pt x="151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91" y="1937"/>
              <a:ext cx="145" cy="14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90"/>
                </a:cxn>
                <a:cxn ang="0">
                  <a:pos x="90" y="180"/>
                </a:cxn>
                <a:cxn ang="0">
                  <a:pos x="180" y="90"/>
                </a:cxn>
                <a:cxn ang="0">
                  <a:pos x="90" y="0"/>
                </a:cxn>
                <a:cxn ang="0">
                  <a:pos x="90" y="170"/>
                </a:cxn>
                <a:cxn ang="0">
                  <a:pos x="10" y="90"/>
                </a:cxn>
                <a:cxn ang="0">
                  <a:pos x="90" y="10"/>
                </a:cxn>
                <a:cxn ang="0">
                  <a:pos x="170" y="90"/>
                </a:cxn>
                <a:cxn ang="0">
                  <a:pos x="90" y="170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139"/>
                    <a:pt x="41" y="180"/>
                    <a:pt x="90" y="180"/>
                  </a:cubicBezTo>
                  <a:cubicBezTo>
                    <a:pt x="140" y="180"/>
                    <a:pt x="180" y="139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lose/>
                  <a:moveTo>
                    <a:pt x="90" y="170"/>
                  </a:moveTo>
                  <a:cubicBezTo>
                    <a:pt x="46" y="170"/>
                    <a:pt x="10" y="134"/>
                    <a:pt x="10" y="90"/>
                  </a:cubicBezTo>
                  <a:cubicBezTo>
                    <a:pt x="10" y="46"/>
                    <a:pt x="46" y="10"/>
                    <a:pt x="90" y="10"/>
                  </a:cubicBezTo>
                  <a:cubicBezTo>
                    <a:pt x="134" y="10"/>
                    <a:pt x="170" y="46"/>
                    <a:pt x="170" y="90"/>
                  </a:cubicBezTo>
                  <a:cubicBezTo>
                    <a:pt x="170" y="134"/>
                    <a:pt x="134" y="170"/>
                    <a:pt x="90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28" y="1937"/>
              <a:ext cx="144" cy="14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0"/>
                </a:cxn>
                <a:cxn ang="0">
                  <a:pos x="89" y="180"/>
                </a:cxn>
                <a:cxn ang="0">
                  <a:pos x="179" y="90"/>
                </a:cxn>
                <a:cxn ang="0">
                  <a:pos x="89" y="0"/>
                </a:cxn>
                <a:cxn ang="0">
                  <a:pos x="89" y="170"/>
                </a:cxn>
                <a:cxn ang="0">
                  <a:pos x="10" y="90"/>
                </a:cxn>
                <a:cxn ang="0">
                  <a:pos x="89" y="10"/>
                </a:cxn>
                <a:cxn ang="0">
                  <a:pos x="169" y="90"/>
                </a:cxn>
                <a:cxn ang="0">
                  <a:pos x="89" y="170"/>
                </a:cxn>
              </a:cxnLst>
              <a:rect l="0" t="0" r="r" b="b"/>
              <a:pathLst>
                <a:path w="179" h="180">
                  <a:moveTo>
                    <a:pt x="89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89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close/>
                  <a:moveTo>
                    <a:pt x="89" y="170"/>
                  </a:moveTo>
                  <a:cubicBezTo>
                    <a:pt x="45" y="170"/>
                    <a:pt x="10" y="134"/>
                    <a:pt x="10" y="90"/>
                  </a:cubicBezTo>
                  <a:cubicBezTo>
                    <a:pt x="10" y="46"/>
                    <a:pt x="45" y="10"/>
                    <a:pt x="89" y="10"/>
                  </a:cubicBezTo>
                  <a:cubicBezTo>
                    <a:pt x="133" y="10"/>
                    <a:pt x="169" y="46"/>
                    <a:pt x="169" y="90"/>
                  </a:cubicBezTo>
                  <a:cubicBezTo>
                    <a:pt x="169" y="134"/>
                    <a:pt x="133" y="170"/>
                    <a:pt x="89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248" y="238"/>
              <a:ext cx="104" cy="104"/>
            </a:xfrm>
            <a:custGeom>
              <a:avLst/>
              <a:gdLst/>
              <a:ahLst/>
              <a:cxnLst>
                <a:cxn ang="0">
                  <a:pos x="64" y="129"/>
                </a:cxn>
                <a:cxn ang="0">
                  <a:pos x="129" y="65"/>
                </a:cxn>
                <a:cxn ang="0">
                  <a:pos x="64" y="0"/>
                </a:cxn>
                <a:cxn ang="0">
                  <a:pos x="0" y="65"/>
                </a:cxn>
                <a:cxn ang="0">
                  <a:pos x="64" y="129"/>
                </a:cxn>
                <a:cxn ang="0">
                  <a:pos x="64" y="10"/>
                </a:cxn>
                <a:cxn ang="0">
                  <a:pos x="119" y="65"/>
                </a:cxn>
                <a:cxn ang="0">
                  <a:pos x="64" y="119"/>
                </a:cxn>
                <a:cxn ang="0">
                  <a:pos x="10" y="65"/>
                </a:cxn>
                <a:cxn ang="0">
                  <a:pos x="64" y="10"/>
                </a:cxn>
              </a:cxnLst>
              <a:rect l="0" t="0" r="r" b="b"/>
              <a:pathLst>
                <a:path w="129" h="129">
                  <a:moveTo>
                    <a:pt x="64" y="129"/>
                  </a:move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4" y="129"/>
                  </a:cubicBezTo>
                  <a:close/>
                  <a:moveTo>
                    <a:pt x="64" y="10"/>
                  </a:moveTo>
                  <a:cubicBezTo>
                    <a:pt x="94" y="10"/>
                    <a:pt x="119" y="35"/>
                    <a:pt x="119" y="65"/>
                  </a:cubicBezTo>
                  <a:cubicBezTo>
                    <a:pt x="119" y="95"/>
                    <a:pt x="94" y="119"/>
                    <a:pt x="64" y="119"/>
                  </a:cubicBezTo>
                  <a:cubicBezTo>
                    <a:pt x="34" y="119"/>
                    <a:pt x="10" y="95"/>
                    <a:pt x="10" y="65"/>
                  </a:cubicBezTo>
                  <a:cubicBezTo>
                    <a:pt x="10" y="35"/>
                    <a:pt x="34" y="10"/>
                    <a:pt x="6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119" y="585"/>
              <a:ext cx="357" cy="245"/>
            </a:xfrm>
            <a:custGeom>
              <a:avLst/>
              <a:gdLst/>
              <a:ahLst/>
              <a:cxnLst>
                <a:cxn ang="0">
                  <a:pos x="444" y="222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0" y="304"/>
                </a:cxn>
                <a:cxn ang="0">
                  <a:pos x="444" y="304"/>
                </a:cxn>
                <a:cxn ang="0">
                  <a:pos x="444" y="222"/>
                </a:cxn>
                <a:cxn ang="0">
                  <a:pos x="434" y="294"/>
                </a:cxn>
                <a:cxn ang="0">
                  <a:pos x="10" y="294"/>
                </a:cxn>
                <a:cxn ang="0">
                  <a:pos x="10" y="222"/>
                </a:cxn>
                <a:cxn ang="0">
                  <a:pos x="222" y="10"/>
                </a:cxn>
                <a:cxn ang="0">
                  <a:pos x="434" y="222"/>
                </a:cxn>
                <a:cxn ang="0">
                  <a:pos x="434" y="294"/>
                </a:cxn>
              </a:cxnLst>
              <a:rect l="0" t="0" r="r" b="b"/>
              <a:pathLst>
                <a:path w="444" h="304">
                  <a:moveTo>
                    <a:pt x="444" y="222"/>
                  </a:moveTo>
                  <a:cubicBezTo>
                    <a:pt x="444" y="100"/>
                    <a:pt x="344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444" y="304"/>
                    <a:pt x="444" y="304"/>
                    <a:pt x="444" y="304"/>
                  </a:cubicBezTo>
                  <a:lnTo>
                    <a:pt x="444" y="222"/>
                  </a:lnTo>
                  <a:close/>
                  <a:moveTo>
                    <a:pt x="434" y="294"/>
                  </a:moveTo>
                  <a:cubicBezTo>
                    <a:pt x="10" y="294"/>
                    <a:pt x="10" y="294"/>
                    <a:pt x="10" y="294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10" y="105"/>
                    <a:pt x="105" y="10"/>
                    <a:pt x="222" y="10"/>
                  </a:cubicBezTo>
                  <a:cubicBezTo>
                    <a:pt x="339" y="10"/>
                    <a:pt x="434" y="105"/>
                    <a:pt x="434" y="222"/>
                  </a:cubicBezTo>
                  <a:lnTo>
                    <a:pt x="434" y="2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3718" y="2669"/>
              <a:ext cx="1165" cy="288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" y="288"/>
                </a:cxn>
                <a:cxn ang="0">
                  <a:pos x="1163" y="288"/>
                </a:cxn>
                <a:cxn ang="0">
                  <a:pos x="1165" y="281"/>
                </a:cxn>
                <a:cxn ang="0">
                  <a:pos x="582" y="0"/>
                </a:cxn>
                <a:cxn ang="0">
                  <a:pos x="0" y="281"/>
                </a:cxn>
                <a:cxn ang="0">
                  <a:pos x="19" y="280"/>
                </a:cxn>
                <a:cxn ang="0">
                  <a:pos x="582" y="8"/>
                </a:cxn>
                <a:cxn ang="0">
                  <a:pos x="1146" y="280"/>
                </a:cxn>
                <a:cxn ang="0">
                  <a:pos x="19" y="280"/>
                </a:cxn>
              </a:cxnLst>
              <a:rect l="0" t="0" r="r" b="b"/>
              <a:pathLst>
                <a:path w="1165" h="288">
                  <a:moveTo>
                    <a:pt x="0" y="281"/>
                  </a:moveTo>
                  <a:lnTo>
                    <a:pt x="1" y="288"/>
                  </a:lnTo>
                  <a:lnTo>
                    <a:pt x="1163" y="288"/>
                  </a:lnTo>
                  <a:lnTo>
                    <a:pt x="1165" y="281"/>
                  </a:lnTo>
                  <a:lnTo>
                    <a:pt x="582" y="0"/>
                  </a:lnTo>
                  <a:lnTo>
                    <a:pt x="0" y="281"/>
                  </a:lnTo>
                  <a:close/>
                  <a:moveTo>
                    <a:pt x="19" y="280"/>
                  </a:moveTo>
                  <a:lnTo>
                    <a:pt x="582" y="8"/>
                  </a:lnTo>
                  <a:lnTo>
                    <a:pt x="1146" y="280"/>
                  </a:lnTo>
                  <a:lnTo>
                    <a:pt x="19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3103" y="3054"/>
              <a:ext cx="242" cy="936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70" y="167"/>
                </a:cxn>
                <a:cxn ang="0">
                  <a:pos x="70" y="936"/>
                </a:cxn>
                <a:cxn ang="0">
                  <a:pos x="242" y="936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93"/>
                </a:cxn>
                <a:cxn ang="0">
                  <a:pos x="8" y="8"/>
                </a:cxn>
                <a:cxn ang="0">
                  <a:pos x="234" y="8"/>
                </a:cxn>
                <a:cxn ang="0">
                  <a:pos x="234" y="928"/>
                </a:cxn>
                <a:cxn ang="0">
                  <a:pos x="78" y="928"/>
                </a:cxn>
                <a:cxn ang="0">
                  <a:pos x="78" y="164"/>
                </a:cxn>
                <a:cxn ang="0">
                  <a:pos x="8" y="90"/>
                </a:cxn>
                <a:cxn ang="0">
                  <a:pos x="8" y="8"/>
                </a:cxn>
              </a:cxnLst>
              <a:rect l="0" t="0" r="r" b="b"/>
              <a:pathLst>
                <a:path w="242" h="936">
                  <a:moveTo>
                    <a:pt x="0" y="93"/>
                  </a:moveTo>
                  <a:lnTo>
                    <a:pt x="70" y="167"/>
                  </a:lnTo>
                  <a:lnTo>
                    <a:pt x="70" y="936"/>
                  </a:lnTo>
                  <a:lnTo>
                    <a:pt x="242" y="936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93"/>
                  </a:lnTo>
                  <a:close/>
                  <a:moveTo>
                    <a:pt x="8" y="8"/>
                  </a:moveTo>
                  <a:lnTo>
                    <a:pt x="234" y="8"/>
                  </a:lnTo>
                  <a:lnTo>
                    <a:pt x="234" y="928"/>
                  </a:lnTo>
                  <a:lnTo>
                    <a:pt x="78" y="928"/>
                  </a:lnTo>
                  <a:lnTo>
                    <a:pt x="78" y="164"/>
                  </a:lnTo>
                  <a:lnTo>
                    <a:pt x="8" y="9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4111" y="870"/>
              <a:ext cx="378" cy="31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0" y="0"/>
                </a:cxn>
                <a:cxn ang="0">
                  <a:pos x="0" y="316"/>
                </a:cxn>
                <a:cxn ang="0">
                  <a:pos x="378" y="316"/>
                </a:cxn>
                <a:cxn ang="0">
                  <a:pos x="378" y="0"/>
                </a:cxn>
                <a:cxn ang="0">
                  <a:pos x="370" y="307"/>
                </a:cxn>
                <a:cxn ang="0">
                  <a:pos x="9" y="307"/>
                </a:cxn>
                <a:cxn ang="0">
                  <a:pos x="9" y="8"/>
                </a:cxn>
                <a:cxn ang="0">
                  <a:pos x="370" y="8"/>
                </a:cxn>
                <a:cxn ang="0">
                  <a:pos x="370" y="307"/>
                </a:cxn>
              </a:cxnLst>
              <a:rect l="0" t="0" r="r" b="b"/>
              <a:pathLst>
                <a:path w="378" h="316">
                  <a:moveTo>
                    <a:pt x="378" y="0"/>
                  </a:moveTo>
                  <a:lnTo>
                    <a:pt x="0" y="0"/>
                  </a:lnTo>
                  <a:lnTo>
                    <a:pt x="0" y="316"/>
                  </a:lnTo>
                  <a:lnTo>
                    <a:pt x="378" y="316"/>
                  </a:lnTo>
                  <a:lnTo>
                    <a:pt x="378" y="0"/>
                  </a:lnTo>
                  <a:close/>
                  <a:moveTo>
                    <a:pt x="370" y="307"/>
                  </a:moveTo>
                  <a:lnTo>
                    <a:pt x="9" y="307"/>
                  </a:lnTo>
                  <a:lnTo>
                    <a:pt x="9" y="8"/>
                  </a:lnTo>
                  <a:lnTo>
                    <a:pt x="370" y="8"/>
                  </a:lnTo>
                  <a:lnTo>
                    <a:pt x="370" y="3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765" y="1937"/>
              <a:ext cx="144" cy="14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90"/>
                </a:cxn>
                <a:cxn ang="0">
                  <a:pos x="90" y="180"/>
                </a:cxn>
                <a:cxn ang="0">
                  <a:pos x="179" y="90"/>
                </a:cxn>
                <a:cxn ang="0">
                  <a:pos x="90" y="0"/>
                </a:cxn>
                <a:cxn ang="0">
                  <a:pos x="90" y="170"/>
                </a:cxn>
                <a:cxn ang="0">
                  <a:pos x="10" y="90"/>
                </a:cxn>
                <a:cxn ang="0">
                  <a:pos x="90" y="10"/>
                </a:cxn>
                <a:cxn ang="0">
                  <a:pos x="169" y="90"/>
                </a:cxn>
                <a:cxn ang="0">
                  <a:pos x="90" y="170"/>
                </a:cxn>
              </a:cxnLst>
              <a:rect l="0" t="0" r="r" b="b"/>
              <a:pathLst>
                <a:path w="179" h="180"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90" y="0"/>
                  </a:cubicBezTo>
                  <a:close/>
                  <a:moveTo>
                    <a:pt x="90" y="170"/>
                  </a:moveTo>
                  <a:cubicBezTo>
                    <a:pt x="46" y="170"/>
                    <a:pt x="10" y="134"/>
                    <a:pt x="10" y="90"/>
                  </a:cubicBezTo>
                  <a:cubicBezTo>
                    <a:pt x="10" y="46"/>
                    <a:pt x="46" y="10"/>
                    <a:pt x="90" y="10"/>
                  </a:cubicBezTo>
                  <a:cubicBezTo>
                    <a:pt x="134" y="10"/>
                    <a:pt x="169" y="46"/>
                    <a:pt x="169" y="90"/>
                  </a:cubicBezTo>
                  <a:cubicBezTo>
                    <a:pt x="169" y="134"/>
                    <a:pt x="134" y="170"/>
                    <a:pt x="90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7489" y="244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7489" y="2240"/>
              <a:ext cx="99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9" y="134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4">
                  <a:moveTo>
                    <a:pt x="0" y="134"/>
                  </a:moveTo>
                  <a:lnTo>
                    <a:pt x="99" y="13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6316" y="219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6502" y="198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502" y="240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6948" y="1198"/>
              <a:ext cx="752" cy="461"/>
            </a:xfrm>
            <a:custGeom>
              <a:avLst/>
              <a:gdLst/>
              <a:ahLst/>
              <a:cxnLst>
                <a:cxn ang="0">
                  <a:pos x="670" y="0"/>
                </a:cxn>
                <a:cxn ang="0">
                  <a:pos x="670" y="74"/>
                </a:cxn>
                <a:cxn ang="0">
                  <a:pos x="0" y="74"/>
                </a:cxn>
                <a:cxn ang="0">
                  <a:pos x="0" y="461"/>
                </a:cxn>
                <a:cxn ang="0">
                  <a:pos x="752" y="461"/>
                </a:cxn>
                <a:cxn ang="0">
                  <a:pos x="752" y="0"/>
                </a:cxn>
                <a:cxn ang="0">
                  <a:pos x="670" y="0"/>
                </a:cxn>
                <a:cxn ang="0">
                  <a:pos x="744" y="453"/>
                </a:cxn>
                <a:cxn ang="0">
                  <a:pos x="8" y="453"/>
                </a:cxn>
                <a:cxn ang="0">
                  <a:pos x="8" y="82"/>
                </a:cxn>
                <a:cxn ang="0">
                  <a:pos x="678" y="82"/>
                </a:cxn>
                <a:cxn ang="0">
                  <a:pos x="678" y="8"/>
                </a:cxn>
                <a:cxn ang="0">
                  <a:pos x="744" y="8"/>
                </a:cxn>
                <a:cxn ang="0">
                  <a:pos x="744" y="453"/>
                </a:cxn>
              </a:cxnLst>
              <a:rect l="0" t="0" r="r" b="b"/>
              <a:pathLst>
                <a:path w="752" h="461">
                  <a:moveTo>
                    <a:pt x="670" y="0"/>
                  </a:moveTo>
                  <a:lnTo>
                    <a:pt x="670" y="74"/>
                  </a:lnTo>
                  <a:lnTo>
                    <a:pt x="0" y="74"/>
                  </a:lnTo>
                  <a:lnTo>
                    <a:pt x="0" y="461"/>
                  </a:lnTo>
                  <a:lnTo>
                    <a:pt x="752" y="461"/>
                  </a:lnTo>
                  <a:lnTo>
                    <a:pt x="752" y="0"/>
                  </a:lnTo>
                  <a:lnTo>
                    <a:pt x="670" y="0"/>
                  </a:lnTo>
                  <a:close/>
                  <a:moveTo>
                    <a:pt x="744" y="453"/>
                  </a:moveTo>
                  <a:lnTo>
                    <a:pt x="8" y="453"/>
                  </a:lnTo>
                  <a:lnTo>
                    <a:pt x="8" y="82"/>
                  </a:lnTo>
                  <a:lnTo>
                    <a:pt x="678" y="82"/>
                  </a:lnTo>
                  <a:lnTo>
                    <a:pt x="678" y="8"/>
                  </a:lnTo>
                  <a:lnTo>
                    <a:pt x="744" y="8"/>
                  </a:lnTo>
                  <a:lnTo>
                    <a:pt x="744" y="4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6316" y="198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5950" y="227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6502" y="219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7489" y="2030"/>
              <a:ext cx="9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</a:cxnLst>
              <a:rect l="0" t="0" r="r" b="b"/>
              <a:pathLst>
                <a:path w="99" h="133">
                  <a:moveTo>
                    <a:pt x="0" y="133"/>
                  </a:moveTo>
                  <a:lnTo>
                    <a:pt x="99" y="13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8" y="12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7489" y="181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6948" y="1710"/>
              <a:ext cx="752" cy="1079"/>
            </a:xfrm>
            <a:custGeom>
              <a:avLst/>
              <a:gdLst/>
              <a:ahLst/>
              <a:cxnLst>
                <a:cxn ang="0">
                  <a:pos x="0" y="1079"/>
                </a:cxn>
                <a:cxn ang="0">
                  <a:pos x="752" y="1079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1079"/>
                </a:cxn>
                <a:cxn ang="0">
                  <a:pos x="8" y="8"/>
                </a:cxn>
                <a:cxn ang="0">
                  <a:pos x="744" y="8"/>
                </a:cxn>
                <a:cxn ang="0">
                  <a:pos x="744" y="1071"/>
                </a:cxn>
                <a:cxn ang="0">
                  <a:pos x="8" y="1071"/>
                </a:cxn>
                <a:cxn ang="0">
                  <a:pos x="8" y="8"/>
                </a:cxn>
              </a:cxnLst>
              <a:rect l="0" t="0" r="r" b="b"/>
              <a:pathLst>
                <a:path w="752" h="1079">
                  <a:moveTo>
                    <a:pt x="0" y="1079"/>
                  </a:moveTo>
                  <a:lnTo>
                    <a:pt x="752" y="1079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1079"/>
                  </a:lnTo>
                  <a:close/>
                  <a:moveTo>
                    <a:pt x="8" y="8"/>
                  </a:moveTo>
                  <a:lnTo>
                    <a:pt x="744" y="8"/>
                  </a:lnTo>
                  <a:lnTo>
                    <a:pt x="744" y="1071"/>
                  </a:lnTo>
                  <a:lnTo>
                    <a:pt x="8" y="1071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6316" y="2407"/>
              <a:ext cx="98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8" h="134">
                  <a:moveTo>
                    <a:pt x="0" y="134"/>
                  </a:moveTo>
                  <a:lnTo>
                    <a:pt x="98" y="134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0" y="8"/>
                  </a:lnTo>
                  <a:lnTo>
                    <a:pt x="90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6202" y="1395"/>
              <a:ext cx="695" cy="476"/>
            </a:xfrm>
            <a:custGeom>
              <a:avLst/>
              <a:gdLst/>
              <a:ahLst/>
              <a:cxnLst>
                <a:cxn ang="0">
                  <a:pos x="613" y="89"/>
                </a:cxn>
                <a:cxn ang="0">
                  <a:pos x="271" y="89"/>
                </a:cxn>
                <a:cxn ang="0">
                  <a:pos x="271" y="0"/>
                </a:cxn>
                <a:cxn ang="0">
                  <a:pos x="190" y="0"/>
                </a:cxn>
                <a:cxn ang="0">
                  <a:pos x="190" y="89"/>
                </a:cxn>
                <a:cxn ang="0">
                  <a:pos x="0" y="89"/>
                </a:cxn>
                <a:cxn ang="0">
                  <a:pos x="0" y="476"/>
                </a:cxn>
                <a:cxn ang="0">
                  <a:pos x="695" y="476"/>
                </a:cxn>
                <a:cxn ang="0">
                  <a:pos x="695" y="42"/>
                </a:cxn>
                <a:cxn ang="0">
                  <a:pos x="613" y="42"/>
                </a:cxn>
                <a:cxn ang="0">
                  <a:pos x="613" y="89"/>
                </a:cxn>
                <a:cxn ang="0">
                  <a:pos x="621" y="50"/>
                </a:cxn>
                <a:cxn ang="0">
                  <a:pos x="687" y="50"/>
                </a:cxn>
                <a:cxn ang="0">
                  <a:pos x="687" y="468"/>
                </a:cxn>
                <a:cxn ang="0">
                  <a:pos x="8" y="468"/>
                </a:cxn>
                <a:cxn ang="0">
                  <a:pos x="8" y="97"/>
                </a:cxn>
                <a:cxn ang="0">
                  <a:pos x="198" y="97"/>
                </a:cxn>
                <a:cxn ang="0">
                  <a:pos x="198" y="8"/>
                </a:cxn>
                <a:cxn ang="0">
                  <a:pos x="263" y="8"/>
                </a:cxn>
                <a:cxn ang="0">
                  <a:pos x="263" y="97"/>
                </a:cxn>
                <a:cxn ang="0">
                  <a:pos x="621" y="97"/>
                </a:cxn>
                <a:cxn ang="0">
                  <a:pos x="621" y="50"/>
                </a:cxn>
              </a:cxnLst>
              <a:rect l="0" t="0" r="r" b="b"/>
              <a:pathLst>
                <a:path w="695" h="476">
                  <a:moveTo>
                    <a:pt x="613" y="89"/>
                  </a:moveTo>
                  <a:lnTo>
                    <a:pt x="271" y="89"/>
                  </a:lnTo>
                  <a:lnTo>
                    <a:pt x="271" y="0"/>
                  </a:lnTo>
                  <a:lnTo>
                    <a:pt x="190" y="0"/>
                  </a:lnTo>
                  <a:lnTo>
                    <a:pt x="190" y="89"/>
                  </a:lnTo>
                  <a:lnTo>
                    <a:pt x="0" y="89"/>
                  </a:lnTo>
                  <a:lnTo>
                    <a:pt x="0" y="476"/>
                  </a:lnTo>
                  <a:lnTo>
                    <a:pt x="695" y="476"/>
                  </a:lnTo>
                  <a:lnTo>
                    <a:pt x="695" y="42"/>
                  </a:lnTo>
                  <a:lnTo>
                    <a:pt x="613" y="42"/>
                  </a:lnTo>
                  <a:lnTo>
                    <a:pt x="613" y="89"/>
                  </a:lnTo>
                  <a:close/>
                  <a:moveTo>
                    <a:pt x="621" y="50"/>
                  </a:moveTo>
                  <a:lnTo>
                    <a:pt x="687" y="50"/>
                  </a:lnTo>
                  <a:lnTo>
                    <a:pt x="687" y="468"/>
                  </a:lnTo>
                  <a:lnTo>
                    <a:pt x="8" y="468"/>
                  </a:lnTo>
                  <a:lnTo>
                    <a:pt x="8" y="97"/>
                  </a:lnTo>
                  <a:lnTo>
                    <a:pt x="198" y="97"/>
                  </a:lnTo>
                  <a:lnTo>
                    <a:pt x="198" y="8"/>
                  </a:lnTo>
                  <a:lnTo>
                    <a:pt x="263" y="8"/>
                  </a:lnTo>
                  <a:lnTo>
                    <a:pt x="263" y="97"/>
                  </a:lnTo>
                  <a:lnTo>
                    <a:pt x="621" y="97"/>
                  </a:lnTo>
                  <a:lnTo>
                    <a:pt x="621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55" y="248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7055" y="2240"/>
              <a:ext cx="100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00" y="134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9" y="126"/>
                </a:cxn>
                <a:cxn ang="0">
                  <a:pos x="9" y="8"/>
                </a:cxn>
              </a:cxnLst>
              <a:rect l="0" t="0" r="r" b="b"/>
              <a:pathLst>
                <a:path w="100" h="134">
                  <a:moveTo>
                    <a:pt x="0" y="134"/>
                  </a:moveTo>
                  <a:lnTo>
                    <a:pt x="100" y="134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9" y="126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7" name="Freeform 30"/>
            <p:cNvSpPr>
              <a:spLocks noEditPoints="1"/>
            </p:cNvSpPr>
            <p:nvPr userDrawn="1"/>
          </p:nvSpPr>
          <p:spPr bwMode="auto">
            <a:xfrm>
              <a:off x="5755" y="1857"/>
              <a:ext cx="100" cy="13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100" y="133"/>
                </a:cxn>
                <a:cxn ang="0">
                  <a:pos x="100" y="0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</a:cxnLst>
              <a:rect l="0" t="0" r="r" b="b"/>
              <a:pathLst>
                <a:path w="100" h="133">
                  <a:moveTo>
                    <a:pt x="100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100" y="133"/>
                  </a:lnTo>
                  <a:lnTo>
                    <a:pt x="100" y="0"/>
                  </a:lnTo>
                  <a:close/>
                  <a:moveTo>
                    <a:pt x="91" y="125"/>
                  </a:moveTo>
                  <a:lnTo>
                    <a:pt x="8" y="125"/>
                  </a:lnTo>
                  <a:lnTo>
                    <a:pt x="8" y="8"/>
                  </a:lnTo>
                  <a:lnTo>
                    <a:pt x="91" y="8"/>
                  </a:lnTo>
                  <a:lnTo>
                    <a:pt x="9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7055" y="2030"/>
              <a:ext cx="10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00" y="133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9" y="125"/>
                </a:cxn>
                <a:cxn ang="0">
                  <a:pos x="9" y="8"/>
                </a:cxn>
              </a:cxnLst>
              <a:rect l="0" t="0" r="r" b="b"/>
              <a:pathLst>
                <a:path w="100" h="133">
                  <a:moveTo>
                    <a:pt x="0" y="133"/>
                  </a:moveTo>
                  <a:lnTo>
                    <a:pt x="100" y="133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9" y="125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9" name="Freeform 32"/>
            <p:cNvSpPr>
              <a:spLocks noEditPoints="1"/>
            </p:cNvSpPr>
            <p:nvPr userDrawn="1"/>
          </p:nvSpPr>
          <p:spPr bwMode="auto">
            <a:xfrm>
              <a:off x="5755" y="227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5950" y="1857"/>
              <a:ext cx="99" cy="133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</a:cxnLst>
              <a:rect l="0" t="0" r="r" b="b"/>
              <a:pathLst>
                <a:path w="99" h="133">
                  <a:moveTo>
                    <a:pt x="99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99" y="133"/>
                  </a:lnTo>
                  <a:lnTo>
                    <a:pt x="99" y="0"/>
                  </a:lnTo>
                  <a:close/>
                  <a:moveTo>
                    <a:pt x="91" y="125"/>
                  </a:moveTo>
                  <a:lnTo>
                    <a:pt x="8" y="125"/>
                  </a:lnTo>
                  <a:lnTo>
                    <a:pt x="8" y="8"/>
                  </a:lnTo>
                  <a:lnTo>
                    <a:pt x="91" y="8"/>
                  </a:lnTo>
                  <a:lnTo>
                    <a:pt x="9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7055" y="2449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9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9" y="127"/>
                </a:cxn>
                <a:cxn ang="0">
                  <a:pos x="9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9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9" y="127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5950" y="248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3" name="Freeform 36"/>
            <p:cNvSpPr>
              <a:spLocks noEditPoints="1"/>
            </p:cNvSpPr>
            <p:nvPr userDrawn="1"/>
          </p:nvSpPr>
          <p:spPr bwMode="auto">
            <a:xfrm>
              <a:off x="5950" y="2066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7275" y="2030"/>
              <a:ext cx="9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9" y="133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5"/>
                </a:cxn>
                <a:cxn ang="0">
                  <a:pos x="8" y="125"/>
                </a:cxn>
                <a:cxn ang="0">
                  <a:pos x="8" y="8"/>
                </a:cxn>
              </a:cxnLst>
              <a:rect l="0" t="0" r="r" b="b"/>
              <a:pathLst>
                <a:path w="99" h="133">
                  <a:moveTo>
                    <a:pt x="0" y="133"/>
                  </a:moveTo>
                  <a:lnTo>
                    <a:pt x="99" y="13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3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5"/>
                  </a:lnTo>
                  <a:lnTo>
                    <a:pt x="8" y="12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7275" y="2240"/>
              <a:ext cx="99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99" y="134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99" h="134">
                  <a:moveTo>
                    <a:pt x="0" y="134"/>
                  </a:moveTo>
                  <a:lnTo>
                    <a:pt x="99" y="13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6" name="Freeform 39"/>
            <p:cNvSpPr>
              <a:spLocks noEditPoints="1"/>
            </p:cNvSpPr>
            <p:nvPr userDrawn="1"/>
          </p:nvSpPr>
          <p:spPr bwMode="auto">
            <a:xfrm>
              <a:off x="7275" y="181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9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6202" y="1923"/>
              <a:ext cx="695" cy="866"/>
            </a:xfrm>
            <a:custGeom>
              <a:avLst/>
              <a:gdLst/>
              <a:ahLst/>
              <a:cxnLst>
                <a:cxn ang="0">
                  <a:pos x="0" y="866"/>
                </a:cxn>
                <a:cxn ang="0">
                  <a:pos x="311" y="866"/>
                </a:cxn>
                <a:cxn ang="0">
                  <a:pos x="311" y="702"/>
                </a:cxn>
                <a:cxn ang="0">
                  <a:pos x="393" y="702"/>
                </a:cxn>
                <a:cxn ang="0">
                  <a:pos x="393" y="866"/>
                </a:cxn>
                <a:cxn ang="0">
                  <a:pos x="695" y="866"/>
                </a:cxn>
                <a:cxn ang="0">
                  <a:pos x="695" y="0"/>
                </a:cxn>
                <a:cxn ang="0">
                  <a:pos x="0" y="0"/>
                </a:cxn>
                <a:cxn ang="0">
                  <a:pos x="0" y="866"/>
                </a:cxn>
                <a:cxn ang="0">
                  <a:pos x="8" y="8"/>
                </a:cxn>
                <a:cxn ang="0">
                  <a:pos x="687" y="8"/>
                </a:cxn>
                <a:cxn ang="0">
                  <a:pos x="687" y="858"/>
                </a:cxn>
                <a:cxn ang="0">
                  <a:pos x="401" y="858"/>
                </a:cxn>
                <a:cxn ang="0">
                  <a:pos x="401" y="694"/>
                </a:cxn>
                <a:cxn ang="0">
                  <a:pos x="303" y="694"/>
                </a:cxn>
                <a:cxn ang="0">
                  <a:pos x="303" y="858"/>
                </a:cxn>
                <a:cxn ang="0">
                  <a:pos x="8" y="858"/>
                </a:cxn>
                <a:cxn ang="0">
                  <a:pos x="8" y="8"/>
                </a:cxn>
              </a:cxnLst>
              <a:rect l="0" t="0" r="r" b="b"/>
              <a:pathLst>
                <a:path w="695" h="866">
                  <a:moveTo>
                    <a:pt x="0" y="866"/>
                  </a:moveTo>
                  <a:lnTo>
                    <a:pt x="311" y="866"/>
                  </a:lnTo>
                  <a:lnTo>
                    <a:pt x="311" y="702"/>
                  </a:lnTo>
                  <a:lnTo>
                    <a:pt x="393" y="702"/>
                  </a:lnTo>
                  <a:lnTo>
                    <a:pt x="393" y="866"/>
                  </a:lnTo>
                  <a:lnTo>
                    <a:pt x="695" y="866"/>
                  </a:lnTo>
                  <a:lnTo>
                    <a:pt x="695" y="0"/>
                  </a:lnTo>
                  <a:lnTo>
                    <a:pt x="0" y="0"/>
                  </a:lnTo>
                  <a:lnTo>
                    <a:pt x="0" y="866"/>
                  </a:lnTo>
                  <a:close/>
                  <a:moveTo>
                    <a:pt x="8" y="8"/>
                  </a:moveTo>
                  <a:lnTo>
                    <a:pt x="687" y="8"/>
                  </a:lnTo>
                  <a:lnTo>
                    <a:pt x="687" y="858"/>
                  </a:lnTo>
                  <a:lnTo>
                    <a:pt x="401" y="858"/>
                  </a:lnTo>
                  <a:lnTo>
                    <a:pt x="401" y="694"/>
                  </a:lnTo>
                  <a:lnTo>
                    <a:pt x="303" y="694"/>
                  </a:lnTo>
                  <a:lnTo>
                    <a:pt x="303" y="858"/>
                  </a:lnTo>
                  <a:lnTo>
                    <a:pt x="8" y="85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8" name="Freeform 41"/>
            <p:cNvSpPr>
              <a:spLocks noEditPoints="1"/>
            </p:cNvSpPr>
            <p:nvPr userDrawn="1"/>
          </p:nvSpPr>
          <p:spPr bwMode="auto">
            <a:xfrm>
              <a:off x="6684" y="198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6684" y="240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0" name="Freeform 43"/>
            <p:cNvSpPr>
              <a:spLocks noEditPoints="1"/>
            </p:cNvSpPr>
            <p:nvPr userDrawn="1"/>
          </p:nvSpPr>
          <p:spPr bwMode="auto">
            <a:xfrm>
              <a:off x="6684" y="2197"/>
              <a:ext cx="98" cy="1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98" y="134"/>
                </a:cxn>
                <a:cxn ang="0">
                  <a:pos x="98" y="0"/>
                </a:cxn>
                <a:cxn ang="0">
                  <a:pos x="90" y="126"/>
                </a:cxn>
                <a:cxn ang="0">
                  <a:pos x="8" y="126"/>
                </a:cxn>
                <a:cxn ang="0">
                  <a:pos x="8" y="8"/>
                </a:cxn>
                <a:cxn ang="0">
                  <a:pos x="90" y="8"/>
                </a:cxn>
                <a:cxn ang="0">
                  <a:pos x="90" y="126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  <a:moveTo>
                    <a:pt x="90" y="126"/>
                  </a:moveTo>
                  <a:lnTo>
                    <a:pt x="8" y="126"/>
                  </a:lnTo>
                  <a:lnTo>
                    <a:pt x="8" y="8"/>
                  </a:lnTo>
                  <a:lnTo>
                    <a:pt x="90" y="8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1" name="Freeform 44"/>
            <p:cNvSpPr>
              <a:spLocks noEditPoints="1"/>
            </p:cNvSpPr>
            <p:nvPr userDrawn="1"/>
          </p:nvSpPr>
          <p:spPr bwMode="auto">
            <a:xfrm>
              <a:off x="5755" y="2066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6"/>
                </a:cxn>
                <a:cxn ang="0">
                  <a:pos x="8" y="126"/>
                </a:cxn>
                <a:cxn ang="0">
                  <a:pos x="8" y="8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6"/>
                  </a:lnTo>
                  <a:lnTo>
                    <a:pt x="8" y="12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7055" y="1819"/>
              <a:ext cx="10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00" y="135"/>
                </a:cxn>
                <a:cxn ang="0">
                  <a:pos x="100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9" y="9"/>
                </a:cxn>
                <a:cxn ang="0">
                  <a:pos x="91" y="9"/>
                </a:cxn>
                <a:cxn ang="0">
                  <a:pos x="91" y="127"/>
                </a:cxn>
                <a:cxn ang="0">
                  <a:pos x="9" y="127"/>
                </a:cxn>
                <a:cxn ang="0">
                  <a:pos x="9" y="9"/>
                </a:cxn>
              </a:cxnLst>
              <a:rect l="0" t="0" r="r" b="b"/>
              <a:pathLst>
                <a:path w="100" h="135">
                  <a:moveTo>
                    <a:pt x="0" y="135"/>
                  </a:moveTo>
                  <a:lnTo>
                    <a:pt x="100" y="135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9" y="9"/>
                  </a:moveTo>
                  <a:lnTo>
                    <a:pt x="91" y="9"/>
                  </a:lnTo>
                  <a:lnTo>
                    <a:pt x="91" y="127"/>
                  </a:lnTo>
                  <a:lnTo>
                    <a:pt x="9" y="127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7275" y="2449"/>
              <a:ext cx="99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99" y="135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8" y="8"/>
                </a:cxn>
                <a:cxn ang="0">
                  <a:pos x="91" y="8"/>
                </a:cxn>
                <a:cxn ang="0">
                  <a:pos x="91" y="127"/>
                </a:cxn>
                <a:cxn ang="0">
                  <a:pos x="8" y="127"/>
                </a:cxn>
                <a:cxn ang="0">
                  <a:pos x="8" y="8"/>
                </a:cxn>
              </a:cxnLst>
              <a:rect l="0" t="0" r="r" b="b"/>
              <a:pathLst>
                <a:path w="99" h="135">
                  <a:moveTo>
                    <a:pt x="0" y="135"/>
                  </a:moveTo>
                  <a:lnTo>
                    <a:pt x="99" y="135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35"/>
                  </a:lnTo>
                  <a:close/>
                  <a:moveTo>
                    <a:pt x="8" y="8"/>
                  </a:moveTo>
                  <a:lnTo>
                    <a:pt x="91" y="8"/>
                  </a:lnTo>
                  <a:lnTo>
                    <a:pt x="91" y="127"/>
                  </a:lnTo>
                  <a:lnTo>
                    <a:pt x="8" y="127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278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100" y="8"/>
                </a:cxn>
                <a:cxn ang="0">
                  <a:pos x="100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100" y="8"/>
                  </a:lnTo>
                  <a:lnTo>
                    <a:pt x="100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5250" y="2404"/>
              <a:ext cx="163" cy="16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01"/>
                </a:cxn>
                <a:cxn ang="0">
                  <a:pos x="101" y="202"/>
                </a:cxn>
                <a:cxn ang="0">
                  <a:pos x="202" y="101"/>
                </a:cxn>
                <a:cxn ang="0">
                  <a:pos x="101" y="0"/>
                </a:cxn>
                <a:cxn ang="0">
                  <a:pos x="101" y="192"/>
                </a:cxn>
                <a:cxn ang="0">
                  <a:pos x="10" y="101"/>
                </a:cxn>
                <a:cxn ang="0">
                  <a:pos x="101" y="10"/>
                </a:cxn>
                <a:cxn ang="0">
                  <a:pos x="192" y="101"/>
                </a:cxn>
                <a:cxn ang="0">
                  <a:pos x="101" y="192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6"/>
                    <a:pt x="45" y="202"/>
                    <a:pt x="101" y="202"/>
                  </a:cubicBezTo>
                  <a:cubicBezTo>
                    <a:pt x="157" y="202"/>
                    <a:pt x="202" y="156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92"/>
                  </a:moveTo>
                  <a:cubicBezTo>
                    <a:pt x="51" y="192"/>
                    <a:pt x="10" y="151"/>
                    <a:pt x="10" y="101"/>
                  </a:cubicBezTo>
                  <a:cubicBezTo>
                    <a:pt x="10" y="51"/>
                    <a:pt x="51" y="10"/>
                    <a:pt x="101" y="10"/>
                  </a:cubicBezTo>
                  <a:cubicBezTo>
                    <a:pt x="151" y="10"/>
                    <a:pt x="192" y="51"/>
                    <a:pt x="192" y="101"/>
                  </a:cubicBezTo>
                  <a:cubicBezTo>
                    <a:pt x="192" y="151"/>
                    <a:pt x="151" y="192"/>
                    <a:pt x="101" y="1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6" name="Freeform 49"/>
            <p:cNvSpPr>
              <a:spLocks noEditPoints="1"/>
            </p:cNvSpPr>
            <p:nvPr userDrawn="1"/>
          </p:nvSpPr>
          <p:spPr bwMode="auto">
            <a:xfrm>
              <a:off x="3327" y="1226"/>
              <a:ext cx="2868" cy="2764"/>
            </a:xfrm>
            <a:custGeom>
              <a:avLst/>
              <a:gdLst/>
              <a:ahLst/>
              <a:cxnLst>
                <a:cxn ang="0">
                  <a:pos x="2937" y="1940"/>
                </a:cxn>
                <a:cxn ang="0">
                  <a:pos x="2870" y="699"/>
                </a:cxn>
                <a:cxn ang="0">
                  <a:pos x="3506" y="68"/>
                </a:cxn>
                <a:cxn ang="0">
                  <a:pos x="2979" y="166"/>
                </a:cxn>
                <a:cxn ang="0">
                  <a:pos x="2878" y="166"/>
                </a:cxn>
                <a:cxn ang="0">
                  <a:pos x="2489" y="203"/>
                </a:cxn>
                <a:cxn ang="0">
                  <a:pos x="2652" y="300"/>
                </a:cxn>
                <a:cxn ang="0">
                  <a:pos x="2888" y="117"/>
                </a:cxn>
                <a:cxn ang="0">
                  <a:pos x="3414" y="176"/>
                </a:cxn>
                <a:cxn ang="0">
                  <a:pos x="3496" y="637"/>
                </a:cxn>
                <a:cxn ang="0">
                  <a:pos x="2900" y="575"/>
                </a:cxn>
                <a:cxn ang="0">
                  <a:pos x="1556" y="124"/>
                </a:cxn>
                <a:cxn ang="0">
                  <a:pos x="861" y="124"/>
                </a:cxn>
                <a:cxn ang="0">
                  <a:pos x="123" y="1207"/>
                </a:cxn>
                <a:cxn ang="0">
                  <a:pos x="2546" y="1052"/>
                </a:cxn>
                <a:cxn ang="0">
                  <a:pos x="2870" y="709"/>
                </a:cxn>
                <a:cxn ang="0">
                  <a:pos x="2937" y="1930"/>
                </a:cxn>
                <a:cxn ang="0">
                  <a:pos x="3007" y="1259"/>
                </a:cxn>
                <a:cxn ang="0">
                  <a:pos x="70" y="1337"/>
                </a:cxn>
                <a:cxn ang="0">
                  <a:pos x="1518" y="2407"/>
                </a:cxn>
                <a:cxn ang="0">
                  <a:pos x="71" y="2270"/>
                </a:cxn>
                <a:cxn ang="0">
                  <a:pos x="571" y="2508"/>
                </a:cxn>
                <a:cxn ang="0">
                  <a:pos x="962" y="3431"/>
                </a:cxn>
                <a:cxn ang="0">
                  <a:pos x="1064" y="3431"/>
                </a:cxn>
                <a:cxn ang="0">
                  <a:pos x="1417" y="2508"/>
                </a:cxn>
                <a:cxn ang="0">
                  <a:pos x="3561" y="2464"/>
                </a:cxn>
                <a:cxn ang="0">
                  <a:pos x="2156" y="413"/>
                </a:cxn>
                <a:cxn ang="0">
                  <a:pos x="2156" y="413"/>
                </a:cxn>
                <a:cxn ang="0">
                  <a:pos x="868" y="132"/>
                </a:cxn>
                <a:cxn ang="0">
                  <a:pos x="1546" y="10"/>
                </a:cxn>
                <a:cxn ang="0">
                  <a:pos x="2036" y="501"/>
                </a:cxn>
                <a:cxn ang="0">
                  <a:pos x="2108" y="1197"/>
                </a:cxn>
                <a:cxn ang="0">
                  <a:pos x="2556" y="1197"/>
                </a:cxn>
                <a:cxn ang="0">
                  <a:pos x="2422" y="1197"/>
                </a:cxn>
                <a:cxn ang="0">
                  <a:pos x="2077" y="565"/>
                </a:cxn>
                <a:cxn ang="0">
                  <a:pos x="2893" y="565"/>
                </a:cxn>
                <a:cxn ang="0">
                  <a:pos x="80" y="2205"/>
                </a:cxn>
                <a:cxn ang="0">
                  <a:pos x="10" y="1269"/>
                </a:cxn>
                <a:cxn ang="0">
                  <a:pos x="2042" y="1367"/>
                </a:cxn>
                <a:cxn ang="0">
                  <a:pos x="1966" y="2156"/>
                </a:cxn>
                <a:cxn ang="0">
                  <a:pos x="1343" y="2498"/>
                </a:cxn>
                <a:cxn ang="0">
                  <a:pos x="1074" y="2498"/>
                </a:cxn>
                <a:cxn ang="0">
                  <a:pos x="682" y="3421"/>
                </a:cxn>
                <a:cxn ang="0">
                  <a:pos x="561" y="3421"/>
                </a:cxn>
                <a:cxn ang="0">
                  <a:pos x="561" y="2280"/>
                </a:cxn>
                <a:cxn ang="0">
                  <a:pos x="1420" y="2463"/>
                </a:cxn>
                <a:cxn ang="0">
                  <a:pos x="1343" y="2498"/>
                </a:cxn>
                <a:cxn ang="0">
                  <a:pos x="3551" y="2555"/>
                </a:cxn>
                <a:cxn ang="0">
                  <a:pos x="1956" y="2173"/>
                </a:cxn>
                <a:cxn ang="0">
                  <a:pos x="2052" y="1357"/>
                </a:cxn>
                <a:cxn ang="0">
                  <a:pos x="2994" y="1269"/>
                </a:cxn>
                <a:cxn ang="0">
                  <a:pos x="2927" y="1357"/>
                </a:cxn>
                <a:cxn ang="0">
                  <a:pos x="3022" y="2173"/>
                </a:cxn>
              </a:cxnLst>
              <a:rect l="0" t="0" r="r" b="b"/>
              <a:pathLst>
                <a:path w="3561" h="3431">
                  <a:moveTo>
                    <a:pt x="3012" y="2381"/>
                  </a:moveTo>
                  <a:cubicBezTo>
                    <a:pt x="2937" y="2381"/>
                    <a:pt x="2937" y="2381"/>
                    <a:pt x="2937" y="2381"/>
                  </a:cubicBezTo>
                  <a:cubicBezTo>
                    <a:pt x="2937" y="1940"/>
                    <a:pt x="2937" y="1940"/>
                    <a:pt x="2937" y="1940"/>
                  </a:cubicBezTo>
                  <a:cubicBezTo>
                    <a:pt x="3506" y="1940"/>
                    <a:pt x="3506" y="1940"/>
                    <a:pt x="3506" y="1940"/>
                  </a:cubicBezTo>
                  <a:cubicBezTo>
                    <a:pt x="3506" y="699"/>
                    <a:pt x="3506" y="699"/>
                    <a:pt x="3506" y="699"/>
                  </a:cubicBezTo>
                  <a:cubicBezTo>
                    <a:pt x="2870" y="699"/>
                    <a:pt x="2870" y="699"/>
                    <a:pt x="2870" y="699"/>
                  </a:cubicBezTo>
                  <a:cubicBezTo>
                    <a:pt x="2870" y="647"/>
                    <a:pt x="2870" y="647"/>
                    <a:pt x="2870" y="647"/>
                  </a:cubicBezTo>
                  <a:cubicBezTo>
                    <a:pt x="3506" y="647"/>
                    <a:pt x="3506" y="647"/>
                    <a:pt x="3506" y="647"/>
                  </a:cubicBezTo>
                  <a:cubicBezTo>
                    <a:pt x="3506" y="68"/>
                    <a:pt x="3506" y="68"/>
                    <a:pt x="3506" y="68"/>
                  </a:cubicBezTo>
                  <a:cubicBezTo>
                    <a:pt x="3404" y="68"/>
                    <a:pt x="3404" y="68"/>
                    <a:pt x="3404" y="68"/>
                  </a:cubicBezTo>
                  <a:cubicBezTo>
                    <a:pt x="3404" y="166"/>
                    <a:pt x="3404" y="166"/>
                    <a:pt x="3404" y="166"/>
                  </a:cubicBezTo>
                  <a:cubicBezTo>
                    <a:pt x="2979" y="166"/>
                    <a:pt x="2979" y="166"/>
                    <a:pt x="2979" y="166"/>
                  </a:cubicBezTo>
                  <a:cubicBezTo>
                    <a:pt x="2979" y="107"/>
                    <a:pt x="2979" y="107"/>
                    <a:pt x="2979" y="107"/>
                  </a:cubicBezTo>
                  <a:cubicBezTo>
                    <a:pt x="2878" y="107"/>
                    <a:pt x="2878" y="107"/>
                    <a:pt x="2878" y="107"/>
                  </a:cubicBezTo>
                  <a:cubicBezTo>
                    <a:pt x="2878" y="166"/>
                    <a:pt x="2878" y="166"/>
                    <a:pt x="2878" y="166"/>
                  </a:cubicBezTo>
                  <a:cubicBezTo>
                    <a:pt x="2642" y="166"/>
                    <a:pt x="2642" y="166"/>
                    <a:pt x="2642" y="166"/>
                  </a:cubicBezTo>
                  <a:cubicBezTo>
                    <a:pt x="2642" y="294"/>
                    <a:pt x="2642" y="294"/>
                    <a:pt x="2642" y="294"/>
                  </a:cubicBezTo>
                  <a:cubicBezTo>
                    <a:pt x="2489" y="203"/>
                    <a:pt x="2489" y="203"/>
                    <a:pt x="2489" y="203"/>
                  </a:cubicBezTo>
                  <a:cubicBezTo>
                    <a:pt x="2120" y="423"/>
                    <a:pt x="2120" y="423"/>
                    <a:pt x="2120" y="423"/>
                  </a:cubicBezTo>
                  <a:cubicBezTo>
                    <a:pt x="2858" y="423"/>
                    <a:pt x="2858" y="423"/>
                    <a:pt x="2858" y="423"/>
                  </a:cubicBezTo>
                  <a:cubicBezTo>
                    <a:pt x="2652" y="300"/>
                    <a:pt x="2652" y="300"/>
                    <a:pt x="2652" y="300"/>
                  </a:cubicBezTo>
                  <a:cubicBezTo>
                    <a:pt x="2652" y="176"/>
                    <a:pt x="2652" y="176"/>
                    <a:pt x="2652" y="176"/>
                  </a:cubicBezTo>
                  <a:cubicBezTo>
                    <a:pt x="2888" y="176"/>
                    <a:pt x="2888" y="176"/>
                    <a:pt x="2888" y="176"/>
                  </a:cubicBezTo>
                  <a:cubicBezTo>
                    <a:pt x="2888" y="117"/>
                    <a:pt x="2888" y="117"/>
                    <a:pt x="2888" y="117"/>
                  </a:cubicBezTo>
                  <a:cubicBezTo>
                    <a:pt x="2969" y="117"/>
                    <a:pt x="2969" y="117"/>
                    <a:pt x="2969" y="117"/>
                  </a:cubicBezTo>
                  <a:cubicBezTo>
                    <a:pt x="2969" y="176"/>
                    <a:pt x="2969" y="176"/>
                    <a:pt x="2969" y="176"/>
                  </a:cubicBezTo>
                  <a:cubicBezTo>
                    <a:pt x="3414" y="176"/>
                    <a:pt x="3414" y="176"/>
                    <a:pt x="3414" y="176"/>
                  </a:cubicBezTo>
                  <a:cubicBezTo>
                    <a:pt x="3414" y="78"/>
                    <a:pt x="3414" y="78"/>
                    <a:pt x="3414" y="78"/>
                  </a:cubicBezTo>
                  <a:cubicBezTo>
                    <a:pt x="3496" y="78"/>
                    <a:pt x="3496" y="78"/>
                    <a:pt x="3496" y="78"/>
                  </a:cubicBezTo>
                  <a:cubicBezTo>
                    <a:pt x="3496" y="637"/>
                    <a:pt x="3496" y="637"/>
                    <a:pt x="3496" y="637"/>
                  </a:cubicBezTo>
                  <a:cubicBezTo>
                    <a:pt x="2870" y="637"/>
                    <a:pt x="2870" y="637"/>
                    <a:pt x="2870" y="637"/>
                  </a:cubicBezTo>
                  <a:cubicBezTo>
                    <a:pt x="2870" y="575"/>
                    <a:pt x="2870" y="575"/>
                    <a:pt x="2870" y="575"/>
                  </a:cubicBezTo>
                  <a:cubicBezTo>
                    <a:pt x="2900" y="575"/>
                    <a:pt x="2900" y="575"/>
                    <a:pt x="2900" y="575"/>
                  </a:cubicBezTo>
                  <a:cubicBezTo>
                    <a:pt x="2936" y="498"/>
                    <a:pt x="2936" y="498"/>
                    <a:pt x="2936" y="498"/>
                  </a:cubicBezTo>
                  <a:cubicBezTo>
                    <a:pt x="2047" y="498"/>
                    <a:pt x="2047" y="498"/>
                    <a:pt x="2047" y="498"/>
                  </a:cubicBezTo>
                  <a:cubicBezTo>
                    <a:pt x="1917" y="331"/>
                    <a:pt x="1743" y="199"/>
                    <a:pt x="1556" y="124"/>
                  </a:cubicBezTo>
                  <a:cubicBezTo>
                    <a:pt x="1556" y="0"/>
                    <a:pt x="1556" y="0"/>
                    <a:pt x="1556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124"/>
                    <a:pt x="861" y="124"/>
                    <a:pt x="861" y="124"/>
                  </a:cubicBezTo>
                  <a:cubicBezTo>
                    <a:pt x="660" y="204"/>
                    <a:pt x="476" y="350"/>
                    <a:pt x="343" y="534"/>
                  </a:cubicBezTo>
                  <a:cubicBezTo>
                    <a:pt x="199" y="733"/>
                    <a:pt x="123" y="964"/>
                    <a:pt x="123" y="1202"/>
                  </a:cubicBezTo>
                  <a:cubicBezTo>
                    <a:pt x="123" y="1207"/>
                    <a:pt x="123" y="1207"/>
                    <a:pt x="123" y="1207"/>
                  </a:cubicBezTo>
                  <a:cubicBezTo>
                    <a:pt x="2432" y="1207"/>
                    <a:pt x="2432" y="1207"/>
                    <a:pt x="2432" y="1207"/>
                  </a:cubicBezTo>
                  <a:cubicBezTo>
                    <a:pt x="2432" y="1052"/>
                    <a:pt x="2432" y="1052"/>
                    <a:pt x="2432" y="1052"/>
                  </a:cubicBezTo>
                  <a:cubicBezTo>
                    <a:pt x="2546" y="1052"/>
                    <a:pt x="2546" y="1052"/>
                    <a:pt x="2546" y="1052"/>
                  </a:cubicBezTo>
                  <a:cubicBezTo>
                    <a:pt x="2546" y="1207"/>
                    <a:pt x="2546" y="1207"/>
                    <a:pt x="2546" y="1207"/>
                  </a:cubicBezTo>
                  <a:cubicBezTo>
                    <a:pt x="2870" y="1207"/>
                    <a:pt x="2870" y="1207"/>
                    <a:pt x="2870" y="1207"/>
                  </a:cubicBezTo>
                  <a:cubicBezTo>
                    <a:pt x="2870" y="709"/>
                    <a:pt x="2870" y="709"/>
                    <a:pt x="2870" y="709"/>
                  </a:cubicBezTo>
                  <a:cubicBezTo>
                    <a:pt x="3496" y="709"/>
                    <a:pt x="3496" y="709"/>
                    <a:pt x="3496" y="709"/>
                  </a:cubicBezTo>
                  <a:cubicBezTo>
                    <a:pt x="3496" y="1930"/>
                    <a:pt x="3496" y="1930"/>
                    <a:pt x="3496" y="1930"/>
                  </a:cubicBezTo>
                  <a:cubicBezTo>
                    <a:pt x="2937" y="1930"/>
                    <a:pt x="2937" y="1930"/>
                    <a:pt x="2937" y="1930"/>
                  </a:cubicBezTo>
                  <a:cubicBezTo>
                    <a:pt x="2937" y="1367"/>
                    <a:pt x="2937" y="1367"/>
                    <a:pt x="2937" y="1367"/>
                  </a:cubicBezTo>
                  <a:cubicBezTo>
                    <a:pt x="2973" y="1367"/>
                    <a:pt x="2973" y="1367"/>
                    <a:pt x="2973" y="1367"/>
                  </a:cubicBezTo>
                  <a:cubicBezTo>
                    <a:pt x="3007" y="1259"/>
                    <a:pt x="3007" y="1259"/>
                    <a:pt x="3007" y="1259"/>
                  </a:cubicBezTo>
                  <a:cubicBezTo>
                    <a:pt x="0" y="1259"/>
                    <a:pt x="0" y="1259"/>
                    <a:pt x="0" y="1259"/>
                  </a:cubicBezTo>
                  <a:cubicBezTo>
                    <a:pt x="0" y="1337"/>
                    <a:pt x="0" y="1337"/>
                    <a:pt x="0" y="1337"/>
                  </a:cubicBezTo>
                  <a:cubicBezTo>
                    <a:pt x="70" y="1337"/>
                    <a:pt x="70" y="1337"/>
                    <a:pt x="70" y="1337"/>
                  </a:cubicBezTo>
                  <a:cubicBezTo>
                    <a:pt x="70" y="2215"/>
                    <a:pt x="70" y="2215"/>
                    <a:pt x="70" y="2215"/>
                  </a:cubicBezTo>
                  <a:cubicBezTo>
                    <a:pt x="1861" y="2215"/>
                    <a:pt x="1861" y="2215"/>
                    <a:pt x="1861" y="2215"/>
                  </a:cubicBezTo>
                  <a:cubicBezTo>
                    <a:pt x="1518" y="2407"/>
                    <a:pt x="1518" y="2407"/>
                    <a:pt x="1518" y="2407"/>
                  </a:cubicBezTo>
                  <a:cubicBezTo>
                    <a:pt x="571" y="2407"/>
                    <a:pt x="571" y="2407"/>
                    <a:pt x="571" y="2407"/>
                  </a:cubicBezTo>
                  <a:cubicBezTo>
                    <a:pt x="571" y="2270"/>
                    <a:pt x="571" y="2270"/>
                    <a:pt x="571" y="2270"/>
                  </a:cubicBezTo>
                  <a:cubicBezTo>
                    <a:pt x="71" y="2270"/>
                    <a:pt x="71" y="2270"/>
                    <a:pt x="71" y="2270"/>
                  </a:cubicBezTo>
                  <a:cubicBezTo>
                    <a:pt x="71" y="3431"/>
                    <a:pt x="71" y="3431"/>
                    <a:pt x="71" y="3431"/>
                  </a:cubicBezTo>
                  <a:cubicBezTo>
                    <a:pt x="571" y="3431"/>
                    <a:pt x="571" y="3431"/>
                    <a:pt x="571" y="3431"/>
                  </a:cubicBezTo>
                  <a:cubicBezTo>
                    <a:pt x="571" y="2508"/>
                    <a:pt x="571" y="2508"/>
                    <a:pt x="571" y="2508"/>
                  </a:cubicBezTo>
                  <a:cubicBezTo>
                    <a:pt x="672" y="2508"/>
                    <a:pt x="672" y="2508"/>
                    <a:pt x="672" y="2508"/>
                  </a:cubicBezTo>
                  <a:cubicBezTo>
                    <a:pt x="672" y="3431"/>
                    <a:pt x="672" y="3431"/>
                    <a:pt x="672" y="3431"/>
                  </a:cubicBezTo>
                  <a:cubicBezTo>
                    <a:pt x="962" y="3431"/>
                    <a:pt x="962" y="3431"/>
                    <a:pt x="962" y="3431"/>
                  </a:cubicBezTo>
                  <a:cubicBezTo>
                    <a:pt x="962" y="2508"/>
                    <a:pt x="962" y="2508"/>
                    <a:pt x="962" y="2508"/>
                  </a:cubicBezTo>
                  <a:cubicBezTo>
                    <a:pt x="1064" y="2508"/>
                    <a:pt x="1064" y="2508"/>
                    <a:pt x="1064" y="2508"/>
                  </a:cubicBezTo>
                  <a:cubicBezTo>
                    <a:pt x="1064" y="3431"/>
                    <a:pt x="1064" y="3431"/>
                    <a:pt x="1064" y="3431"/>
                  </a:cubicBezTo>
                  <a:cubicBezTo>
                    <a:pt x="1353" y="3431"/>
                    <a:pt x="1353" y="3431"/>
                    <a:pt x="1353" y="3431"/>
                  </a:cubicBezTo>
                  <a:cubicBezTo>
                    <a:pt x="1353" y="2508"/>
                    <a:pt x="1353" y="2508"/>
                    <a:pt x="1353" y="2508"/>
                  </a:cubicBezTo>
                  <a:cubicBezTo>
                    <a:pt x="1417" y="2508"/>
                    <a:pt x="1417" y="2508"/>
                    <a:pt x="1417" y="2508"/>
                  </a:cubicBezTo>
                  <a:cubicBezTo>
                    <a:pt x="1417" y="2565"/>
                    <a:pt x="1417" y="2565"/>
                    <a:pt x="1417" y="2565"/>
                  </a:cubicBezTo>
                  <a:cubicBezTo>
                    <a:pt x="3561" y="2565"/>
                    <a:pt x="3561" y="2565"/>
                    <a:pt x="3561" y="2565"/>
                  </a:cubicBezTo>
                  <a:cubicBezTo>
                    <a:pt x="3561" y="2464"/>
                    <a:pt x="3561" y="2464"/>
                    <a:pt x="3561" y="2464"/>
                  </a:cubicBezTo>
                  <a:cubicBezTo>
                    <a:pt x="3012" y="2155"/>
                    <a:pt x="3012" y="2155"/>
                    <a:pt x="3012" y="2155"/>
                  </a:cubicBezTo>
                  <a:lnTo>
                    <a:pt x="3012" y="2381"/>
                  </a:lnTo>
                  <a:close/>
                  <a:moveTo>
                    <a:pt x="2156" y="413"/>
                  </a:moveTo>
                  <a:cubicBezTo>
                    <a:pt x="2489" y="214"/>
                    <a:pt x="2489" y="214"/>
                    <a:pt x="2489" y="214"/>
                  </a:cubicBezTo>
                  <a:cubicBezTo>
                    <a:pt x="2822" y="413"/>
                    <a:pt x="2822" y="413"/>
                    <a:pt x="2822" y="413"/>
                  </a:cubicBezTo>
                  <a:lnTo>
                    <a:pt x="2156" y="413"/>
                  </a:lnTo>
                  <a:close/>
                  <a:moveTo>
                    <a:pt x="133" y="1197"/>
                  </a:moveTo>
                  <a:cubicBezTo>
                    <a:pt x="134" y="963"/>
                    <a:pt x="210" y="736"/>
                    <a:pt x="351" y="540"/>
                  </a:cubicBezTo>
                  <a:cubicBezTo>
                    <a:pt x="484" y="356"/>
                    <a:pt x="667" y="212"/>
                    <a:pt x="868" y="132"/>
                  </a:cubicBezTo>
                  <a:cubicBezTo>
                    <a:pt x="871" y="131"/>
                    <a:pt x="871" y="131"/>
                    <a:pt x="871" y="131"/>
                  </a:cubicBezTo>
                  <a:cubicBezTo>
                    <a:pt x="871" y="10"/>
                    <a:pt x="871" y="10"/>
                    <a:pt x="871" y="10"/>
                  </a:cubicBezTo>
                  <a:cubicBezTo>
                    <a:pt x="1546" y="10"/>
                    <a:pt x="1546" y="10"/>
                    <a:pt x="1546" y="10"/>
                  </a:cubicBezTo>
                  <a:cubicBezTo>
                    <a:pt x="1546" y="131"/>
                    <a:pt x="1546" y="131"/>
                    <a:pt x="1546" y="131"/>
                  </a:cubicBezTo>
                  <a:cubicBezTo>
                    <a:pt x="1549" y="132"/>
                    <a:pt x="1549" y="132"/>
                    <a:pt x="1549" y="132"/>
                  </a:cubicBezTo>
                  <a:cubicBezTo>
                    <a:pt x="1734" y="205"/>
                    <a:pt x="1907" y="336"/>
                    <a:pt x="2036" y="501"/>
                  </a:cubicBezTo>
                  <a:cubicBezTo>
                    <a:pt x="2071" y="575"/>
                    <a:pt x="2071" y="575"/>
                    <a:pt x="2071" y="575"/>
                  </a:cubicBezTo>
                  <a:cubicBezTo>
                    <a:pt x="2108" y="575"/>
                    <a:pt x="2108" y="575"/>
                    <a:pt x="2108" y="575"/>
                  </a:cubicBezTo>
                  <a:cubicBezTo>
                    <a:pt x="2108" y="1197"/>
                    <a:pt x="2108" y="1197"/>
                    <a:pt x="2108" y="1197"/>
                  </a:cubicBezTo>
                  <a:lnTo>
                    <a:pt x="133" y="1197"/>
                  </a:lnTo>
                  <a:close/>
                  <a:moveTo>
                    <a:pt x="2860" y="1197"/>
                  </a:moveTo>
                  <a:cubicBezTo>
                    <a:pt x="2556" y="1197"/>
                    <a:pt x="2556" y="1197"/>
                    <a:pt x="2556" y="1197"/>
                  </a:cubicBezTo>
                  <a:cubicBezTo>
                    <a:pt x="2556" y="1042"/>
                    <a:pt x="2556" y="1042"/>
                    <a:pt x="2556" y="1042"/>
                  </a:cubicBezTo>
                  <a:cubicBezTo>
                    <a:pt x="2422" y="1042"/>
                    <a:pt x="2422" y="1042"/>
                    <a:pt x="2422" y="1042"/>
                  </a:cubicBezTo>
                  <a:cubicBezTo>
                    <a:pt x="2422" y="1197"/>
                    <a:pt x="2422" y="1197"/>
                    <a:pt x="2422" y="1197"/>
                  </a:cubicBezTo>
                  <a:cubicBezTo>
                    <a:pt x="2118" y="1197"/>
                    <a:pt x="2118" y="1197"/>
                    <a:pt x="2118" y="1197"/>
                  </a:cubicBezTo>
                  <a:cubicBezTo>
                    <a:pt x="2118" y="565"/>
                    <a:pt x="2118" y="565"/>
                    <a:pt x="2118" y="565"/>
                  </a:cubicBezTo>
                  <a:cubicBezTo>
                    <a:pt x="2077" y="565"/>
                    <a:pt x="2077" y="565"/>
                    <a:pt x="2077" y="565"/>
                  </a:cubicBezTo>
                  <a:cubicBezTo>
                    <a:pt x="2051" y="508"/>
                    <a:pt x="2051" y="508"/>
                    <a:pt x="2051" y="508"/>
                  </a:cubicBezTo>
                  <a:cubicBezTo>
                    <a:pt x="2920" y="508"/>
                    <a:pt x="2920" y="508"/>
                    <a:pt x="2920" y="508"/>
                  </a:cubicBezTo>
                  <a:cubicBezTo>
                    <a:pt x="2893" y="565"/>
                    <a:pt x="2893" y="565"/>
                    <a:pt x="2893" y="565"/>
                  </a:cubicBezTo>
                  <a:cubicBezTo>
                    <a:pt x="2860" y="565"/>
                    <a:pt x="2860" y="565"/>
                    <a:pt x="2860" y="565"/>
                  </a:cubicBezTo>
                  <a:lnTo>
                    <a:pt x="2860" y="1197"/>
                  </a:lnTo>
                  <a:close/>
                  <a:moveTo>
                    <a:pt x="80" y="2205"/>
                  </a:moveTo>
                  <a:cubicBezTo>
                    <a:pt x="80" y="1327"/>
                    <a:pt x="80" y="1327"/>
                    <a:pt x="80" y="1327"/>
                  </a:cubicBezTo>
                  <a:cubicBezTo>
                    <a:pt x="10" y="1327"/>
                    <a:pt x="10" y="1327"/>
                    <a:pt x="10" y="1327"/>
                  </a:cubicBezTo>
                  <a:cubicBezTo>
                    <a:pt x="10" y="1269"/>
                    <a:pt x="10" y="1269"/>
                    <a:pt x="10" y="1269"/>
                  </a:cubicBezTo>
                  <a:cubicBezTo>
                    <a:pt x="1979" y="1269"/>
                    <a:pt x="1979" y="1269"/>
                    <a:pt x="1979" y="1269"/>
                  </a:cubicBezTo>
                  <a:cubicBezTo>
                    <a:pt x="2010" y="1367"/>
                    <a:pt x="2010" y="1367"/>
                    <a:pt x="2010" y="1367"/>
                  </a:cubicBezTo>
                  <a:cubicBezTo>
                    <a:pt x="2042" y="1367"/>
                    <a:pt x="2042" y="1367"/>
                    <a:pt x="2042" y="1367"/>
                  </a:cubicBezTo>
                  <a:cubicBezTo>
                    <a:pt x="2042" y="2381"/>
                    <a:pt x="2042" y="2381"/>
                    <a:pt x="2042" y="2381"/>
                  </a:cubicBezTo>
                  <a:cubicBezTo>
                    <a:pt x="1966" y="2381"/>
                    <a:pt x="1966" y="2381"/>
                    <a:pt x="1966" y="2381"/>
                  </a:cubicBezTo>
                  <a:cubicBezTo>
                    <a:pt x="1966" y="2156"/>
                    <a:pt x="1966" y="2156"/>
                    <a:pt x="1966" y="2156"/>
                  </a:cubicBezTo>
                  <a:cubicBezTo>
                    <a:pt x="1879" y="2205"/>
                    <a:pt x="1879" y="2205"/>
                    <a:pt x="1879" y="2205"/>
                  </a:cubicBezTo>
                  <a:lnTo>
                    <a:pt x="80" y="2205"/>
                  </a:lnTo>
                  <a:close/>
                  <a:moveTo>
                    <a:pt x="1343" y="2498"/>
                  </a:moveTo>
                  <a:cubicBezTo>
                    <a:pt x="1343" y="3421"/>
                    <a:pt x="1343" y="3421"/>
                    <a:pt x="1343" y="3421"/>
                  </a:cubicBezTo>
                  <a:cubicBezTo>
                    <a:pt x="1074" y="3421"/>
                    <a:pt x="1074" y="3421"/>
                    <a:pt x="1074" y="3421"/>
                  </a:cubicBezTo>
                  <a:cubicBezTo>
                    <a:pt x="1074" y="2498"/>
                    <a:pt x="1074" y="2498"/>
                    <a:pt x="1074" y="2498"/>
                  </a:cubicBezTo>
                  <a:cubicBezTo>
                    <a:pt x="952" y="2498"/>
                    <a:pt x="952" y="2498"/>
                    <a:pt x="952" y="2498"/>
                  </a:cubicBezTo>
                  <a:cubicBezTo>
                    <a:pt x="952" y="3421"/>
                    <a:pt x="952" y="3421"/>
                    <a:pt x="952" y="3421"/>
                  </a:cubicBezTo>
                  <a:cubicBezTo>
                    <a:pt x="682" y="3421"/>
                    <a:pt x="682" y="3421"/>
                    <a:pt x="682" y="3421"/>
                  </a:cubicBezTo>
                  <a:cubicBezTo>
                    <a:pt x="682" y="2498"/>
                    <a:pt x="682" y="2498"/>
                    <a:pt x="682" y="2498"/>
                  </a:cubicBezTo>
                  <a:cubicBezTo>
                    <a:pt x="561" y="2498"/>
                    <a:pt x="561" y="2498"/>
                    <a:pt x="561" y="2498"/>
                  </a:cubicBezTo>
                  <a:cubicBezTo>
                    <a:pt x="561" y="3421"/>
                    <a:pt x="561" y="3421"/>
                    <a:pt x="561" y="3421"/>
                  </a:cubicBezTo>
                  <a:cubicBezTo>
                    <a:pt x="81" y="3421"/>
                    <a:pt x="81" y="3421"/>
                    <a:pt x="81" y="3421"/>
                  </a:cubicBezTo>
                  <a:cubicBezTo>
                    <a:pt x="81" y="2280"/>
                    <a:pt x="81" y="2280"/>
                    <a:pt x="81" y="2280"/>
                  </a:cubicBezTo>
                  <a:cubicBezTo>
                    <a:pt x="561" y="2280"/>
                    <a:pt x="561" y="2280"/>
                    <a:pt x="561" y="2280"/>
                  </a:cubicBezTo>
                  <a:cubicBezTo>
                    <a:pt x="561" y="2417"/>
                    <a:pt x="561" y="2417"/>
                    <a:pt x="561" y="2417"/>
                  </a:cubicBezTo>
                  <a:cubicBezTo>
                    <a:pt x="1500" y="2417"/>
                    <a:pt x="1500" y="2417"/>
                    <a:pt x="1500" y="2417"/>
                  </a:cubicBezTo>
                  <a:cubicBezTo>
                    <a:pt x="1420" y="2463"/>
                    <a:pt x="1420" y="2463"/>
                    <a:pt x="1420" y="2463"/>
                  </a:cubicBezTo>
                  <a:cubicBezTo>
                    <a:pt x="1417" y="2464"/>
                    <a:pt x="1417" y="2464"/>
                    <a:pt x="1417" y="2464"/>
                  </a:cubicBezTo>
                  <a:cubicBezTo>
                    <a:pt x="1417" y="2498"/>
                    <a:pt x="1417" y="2498"/>
                    <a:pt x="1417" y="2498"/>
                  </a:cubicBezTo>
                  <a:lnTo>
                    <a:pt x="1343" y="2498"/>
                  </a:lnTo>
                  <a:close/>
                  <a:moveTo>
                    <a:pt x="3022" y="2173"/>
                  </a:moveTo>
                  <a:cubicBezTo>
                    <a:pt x="3551" y="2470"/>
                    <a:pt x="3551" y="2470"/>
                    <a:pt x="3551" y="2470"/>
                  </a:cubicBezTo>
                  <a:cubicBezTo>
                    <a:pt x="3551" y="2555"/>
                    <a:pt x="3551" y="2555"/>
                    <a:pt x="3551" y="2555"/>
                  </a:cubicBezTo>
                  <a:cubicBezTo>
                    <a:pt x="1427" y="2555"/>
                    <a:pt x="1427" y="2555"/>
                    <a:pt x="1427" y="2555"/>
                  </a:cubicBezTo>
                  <a:cubicBezTo>
                    <a:pt x="1427" y="2470"/>
                    <a:pt x="1427" y="2470"/>
                    <a:pt x="1427" y="2470"/>
                  </a:cubicBezTo>
                  <a:cubicBezTo>
                    <a:pt x="1956" y="2173"/>
                    <a:pt x="1956" y="2173"/>
                    <a:pt x="1956" y="2173"/>
                  </a:cubicBezTo>
                  <a:cubicBezTo>
                    <a:pt x="1956" y="2391"/>
                    <a:pt x="1956" y="2391"/>
                    <a:pt x="1956" y="2391"/>
                  </a:cubicBezTo>
                  <a:cubicBezTo>
                    <a:pt x="2052" y="2391"/>
                    <a:pt x="2052" y="2391"/>
                    <a:pt x="2052" y="2391"/>
                  </a:cubicBezTo>
                  <a:cubicBezTo>
                    <a:pt x="2052" y="1357"/>
                    <a:pt x="2052" y="1357"/>
                    <a:pt x="2052" y="1357"/>
                  </a:cubicBezTo>
                  <a:cubicBezTo>
                    <a:pt x="2017" y="1357"/>
                    <a:pt x="2017" y="1357"/>
                    <a:pt x="2017" y="1357"/>
                  </a:cubicBezTo>
                  <a:cubicBezTo>
                    <a:pt x="1989" y="1269"/>
                    <a:pt x="1989" y="1269"/>
                    <a:pt x="1989" y="1269"/>
                  </a:cubicBezTo>
                  <a:cubicBezTo>
                    <a:pt x="2994" y="1269"/>
                    <a:pt x="2994" y="1269"/>
                    <a:pt x="2994" y="1269"/>
                  </a:cubicBezTo>
                  <a:cubicBezTo>
                    <a:pt x="2966" y="1357"/>
                    <a:pt x="2966" y="1357"/>
                    <a:pt x="2966" y="1357"/>
                  </a:cubicBezTo>
                  <a:cubicBezTo>
                    <a:pt x="2932" y="1357"/>
                    <a:pt x="2932" y="1357"/>
                    <a:pt x="2932" y="1357"/>
                  </a:cubicBezTo>
                  <a:cubicBezTo>
                    <a:pt x="2927" y="1357"/>
                    <a:pt x="2927" y="1357"/>
                    <a:pt x="2927" y="1357"/>
                  </a:cubicBezTo>
                  <a:cubicBezTo>
                    <a:pt x="2927" y="2391"/>
                    <a:pt x="2927" y="2391"/>
                    <a:pt x="2927" y="2391"/>
                  </a:cubicBezTo>
                  <a:cubicBezTo>
                    <a:pt x="3022" y="2391"/>
                    <a:pt x="3022" y="2391"/>
                    <a:pt x="3022" y="2391"/>
                  </a:cubicBezTo>
                  <a:lnTo>
                    <a:pt x="3022" y="2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5457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99" y="8"/>
                </a:cxn>
                <a:cxn ang="0">
                  <a:pos x="99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99" y="8"/>
                  </a:lnTo>
                  <a:lnTo>
                    <a:pt x="99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4468" y="3352"/>
              <a:ext cx="1727" cy="1005"/>
            </a:xfrm>
            <a:custGeom>
              <a:avLst/>
              <a:gdLst/>
              <a:ahLst/>
              <a:cxnLst>
                <a:cxn ang="0">
                  <a:pos x="0" y="1005"/>
                </a:cxn>
                <a:cxn ang="0">
                  <a:pos x="446" y="1005"/>
                </a:cxn>
                <a:cxn ang="0">
                  <a:pos x="446" y="519"/>
                </a:cxn>
                <a:cxn ang="0">
                  <a:pos x="532" y="519"/>
                </a:cxn>
                <a:cxn ang="0">
                  <a:pos x="532" y="1005"/>
                </a:cxn>
                <a:cxn ang="0">
                  <a:pos x="633" y="1005"/>
                </a:cxn>
                <a:cxn ang="0">
                  <a:pos x="633" y="519"/>
                </a:cxn>
                <a:cxn ang="0">
                  <a:pos x="719" y="519"/>
                </a:cxn>
                <a:cxn ang="0">
                  <a:pos x="719" y="1005"/>
                </a:cxn>
                <a:cxn ang="0">
                  <a:pos x="821" y="1005"/>
                </a:cxn>
                <a:cxn ang="0">
                  <a:pos x="821" y="519"/>
                </a:cxn>
                <a:cxn ang="0">
                  <a:pos x="906" y="519"/>
                </a:cxn>
                <a:cxn ang="0">
                  <a:pos x="906" y="1005"/>
                </a:cxn>
                <a:cxn ang="0">
                  <a:pos x="1009" y="1005"/>
                </a:cxn>
                <a:cxn ang="0">
                  <a:pos x="1009" y="519"/>
                </a:cxn>
                <a:cxn ang="0">
                  <a:pos x="1094" y="519"/>
                </a:cxn>
                <a:cxn ang="0">
                  <a:pos x="1094" y="1005"/>
                </a:cxn>
                <a:cxn ang="0">
                  <a:pos x="1196" y="1005"/>
                </a:cxn>
                <a:cxn ang="0">
                  <a:pos x="1196" y="519"/>
                </a:cxn>
                <a:cxn ang="0">
                  <a:pos x="1282" y="519"/>
                </a:cxn>
                <a:cxn ang="0">
                  <a:pos x="1282" y="1005"/>
                </a:cxn>
                <a:cxn ang="0">
                  <a:pos x="1727" y="1005"/>
                </a:cxn>
                <a:cxn ang="0">
                  <a:pos x="1727" y="0"/>
                </a:cxn>
                <a:cxn ang="0">
                  <a:pos x="0" y="0"/>
                </a:cxn>
                <a:cxn ang="0">
                  <a:pos x="0" y="1005"/>
                </a:cxn>
                <a:cxn ang="0">
                  <a:pos x="8" y="9"/>
                </a:cxn>
                <a:cxn ang="0">
                  <a:pos x="1719" y="9"/>
                </a:cxn>
                <a:cxn ang="0">
                  <a:pos x="1719" y="997"/>
                </a:cxn>
                <a:cxn ang="0">
                  <a:pos x="1290" y="997"/>
                </a:cxn>
                <a:cxn ang="0">
                  <a:pos x="1290" y="511"/>
                </a:cxn>
                <a:cxn ang="0">
                  <a:pos x="1188" y="511"/>
                </a:cxn>
                <a:cxn ang="0">
                  <a:pos x="1188" y="997"/>
                </a:cxn>
                <a:cxn ang="0">
                  <a:pos x="1102" y="997"/>
                </a:cxn>
                <a:cxn ang="0">
                  <a:pos x="1102" y="511"/>
                </a:cxn>
                <a:cxn ang="0">
                  <a:pos x="1001" y="511"/>
                </a:cxn>
                <a:cxn ang="0">
                  <a:pos x="1001" y="997"/>
                </a:cxn>
                <a:cxn ang="0">
                  <a:pos x="915" y="997"/>
                </a:cxn>
                <a:cxn ang="0">
                  <a:pos x="915" y="511"/>
                </a:cxn>
                <a:cxn ang="0">
                  <a:pos x="813" y="511"/>
                </a:cxn>
                <a:cxn ang="0">
                  <a:pos x="813" y="997"/>
                </a:cxn>
                <a:cxn ang="0">
                  <a:pos x="727" y="997"/>
                </a:cxn>
                <a:cxn ang="0">
                  <a:pos x="727" y="511"/>
                </a:cxn>
                <a:cxn ang="0">
                  <a:pos x="625" y="511"/>
                </a:cxn>
                <a:cxn ang="0">
                  <a:pos x="625" y="997"/>
                </a:cxn>
                <a:cxn ang="0">
                  <a:pos x="540" y="997"/>
                </a:cxn>
                <a:cxn ang="0">
                  <a:pos x="540" y="511"/>
                </a:cxn>
                <a:cxn ang="0">
                  <a:pos x="438" y="511"/>
                </a:cxn>
                <a:cxn ang="0">
                  <a:pos x="438" y="997"/>
                </a:cxn>
                <a:cxn ang="0">
                  <a:pos x="8" y="997"/>
                </a:cxn>
                <a:cxn ang="0">
                  <a:pos x="8" y="9"/>
                </a:cxn>
              </a:cxnLst>
              <a:rect l="0" t="0" r="r" b="b"/>
              <a:pathLst>
                <a:path w="1727" h="1005">
                  <a:moveTo>
                    <a:pt x="0" y="1005"/>
                  </a:moveTo>
                  <a:lnTo>
                    <a:pt x="446" y="1005"/>
                  </a:lnTo>
                  <a:lnTo>
                    <a:pt x="446" y="519"/>
                  </a:lnTo>
                  <a:lnTo>
                    <a:pt x="532" y="519"/>
                  </a:lnTo>
                  <a:lnTo>
                    <a:pt x="532" y="1005"/>
                  </a:lnTo>
                  <a:lnTo>
                    <a:pt x="633" y="1005"/>
                  </a:lnTo>
                  <a:lnTo>
                    <a:pt x="633" y="519"/>
                  </a:lnTo>
                  <a:lnTo>
                    <a:pt x="719" y="519"/>
                  </a:lnTo>
                  <a:lnTo>
                    <a:pt x="719" y="1005"/>
                  </a:lnTo>
                  <a:lnTo>
                    <a:pt x="821" y="1005"/>
                  </a:lnTo>
                  <a:lnTo>
                    <a:pt x="821" y="519"/>
                  </a:lnTo>
                  <a:lnTo>
                    <a:pt x="906" y="519"/>
                  </a:lnTo>
                  <a:lnTo>
                    <a:pt x="906" y="1005"/>
                  </a:lnTo>
                  <a:lnTo>
                    <a:pt x="1009" y="1005"/>
                  </a:lnTo>
                  <a:lnTo>
                    <a:pt x="1009" y="519"/>
                  </a:lnTo>
                  <a:lnTo>
                    <a:pt x="1094" y="519"/>
                  </a:lnTo>
                  <a:lnTo>
                    <a:pt x="1094" y="1005"/>
                  </a:lnTo>
                  <a:lnTo>
                    <a:pt x="1196" y="1005"/>
                  </a:lnTo>
                  <a:lnTo>
                    <a:pt x="1196" y="519"/>
                  </a:lnTo>
                  <a:lnTo>
                    <a:pt x="1282" y="519"/>
                  </a:lnTo>
                  <a:lnTo>
                    <a:pt x="1282" y="1005"/>
                  </a:lnTo>
                  <a:lnTo>
                    <a:pt x="1727" y="1005"/>
                  </a:lnTo>
                  <a:lnTo>
                    <a:pt x="1727" y="0"/>
                  </a:lnTo>
                  <a:lnTo>
                    <a:pt x="0" y="0"/>
                  </a:lnTo>
                  <a:lnTo>
                    <a:pt x="0" y="1005"/>
                  </a:lnTo>
                  <a:close/>
                  <a:moveTo>
                    <a:pt x="8" y="9"/>
                  </a:moveTo>
                  <a:lnTo>
                    <a:pt x="1719" y="9"/>
                  </a:lnTo>
                  <a:lnTo>
                    <a:pt x="1719" y="997"/>
                  </a:lnTo>
                  <a:lnTo>
                    <a:pt x="1290" y="997"/>
                  </a:lnTo>
                  <a:lnTo>
                    <a:pt x="1290" y="511"/>
                  </a:lnTo>
                  <a:lnTo>
                    <a:pt x="1188" y="511"/>
                  </a:lnTo>
                  <a:lnTo>
                    <a:pt x="1188" y="997"/>
                  </a:lnTo>
                  <a:lnTo>
                    <a:pt x="1102" y="997"/>
                  </a:lnTo>
                  <a:lnTo>
                    <a:pt x="1102" y="511"/>
                  </a:lnTo>
                  <a:lnTo>
                    <a:pt x="1001" y="511"/>
                  </a:lnTo>
                  <a:lnTo>
                    <a:pt x="1001" y="997"/>
                  </a:lnTo>
                  <a:lnTo>
                    <a:pt x="915" y="997"/>
                  </a:lnTo>
                  <a:lnTo>
                    <a:pt x="915" y="511"/>
                  </a:lnTo>
                  <a:lnTo>
                    <a:pt x="813" y="511"/>
                  </a:lnTo>
                  <a:lnTo>
                    <a:pt x="813" y="997"/>
                  </a:lnTo>
                  <a:lnTo>
                    <a:pt x="727" y="997"/>
                  </a:lnTo>
                  <a:lnTo>
                    <a:pt x="727" y="511"/>
                  </a:lnTo>
                  <a:lnTo>
                    <a:pt x="625" y="511"/>
                  </a:lnTo>
                  <a:lnTo>
                    <a:pt x="625" y="997"/>
                  </a:lnTo>
                  <a:lnTo>
                    <a:pt x="540" y="997"/>
                  </a:lnTo>
                  <a:lnTo>
                    <a:pt x="540" y="511"/>
                  </a:lnTo>
                  <a:lnTo>
                    <a:pt x="438" y="511"/>
                  </a:lnTo>
                  <a:lnTo>
                    <a:pt x="438" y="997"/>
                  </a:lnTo>
                  <a:lnTo>
                    <a:pt x="8" y="997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9" name="Freeform 52"/>
            <p:cNvSpPr>
              <a:spLocks noEditPoints="1"/>
            </p:cNvSpPr>
            <p:nvPr userDrawn="1"/>
          </p:nvSpPr>
          <p:spPr bwMode="auto">
            <a:xfrm>
              <a:off x="4809" y="3591"/>
              <a:ext cx="1046" cy="172"/>
            </a:xfrm>
            <a:custGeom>
              <a:avLst/>
              <a:gdLst/>
              <a:ahLst/>
              <a:cxnLst>
                <a:cxn ang="0">
                  <a:pos x="1046" y="164"/>
                </a:cxn>
                <a:cxn ang="0">
                  <a:pos x="524" y="1"/>
                </a:cxn>
                <a:cxn ang="0">
                  <a:pos x="523" y="0"/>
                </a:cxn>
                <a:cxn ang="0">
                  <a:pos x="0" y="164"/>
                </a:cxn>
                <a:cxn ang="0">
                  <a:pos x="2" y="172"/>
                </a:cxn>
                <a:cxn ang="0">
                  <a:pos x="1044" y="172"/>
                </a:cxn>
                <a:cxn ang="0">
                  <a:pos x="1046" y="164"/>
                </a:cxn>
                <a:cxn ang="0">
                  <a:pos x="27" y="164"/>
                </a:cxn>
                <a:cxn ang="0">
                  <a:pos x="523" y="9"/>
                </a:cxn>
                <a:cxn ang="0">
                  <a:pos x="1018" y="164"/>
                </a:cxn>
                <a:cxn ang="0">
                  <a:pos x="27" y="164"/>
                </a:cxn>
              </a:cxnLst>
              <a:rect l="0" t="0" r="r" b="b"/>
              <a:pathLst>
                <a:path w="1046" h="172">
                  <a:moveTo>
                    <a:pt x="1046" y="164"/>
                  </a:moveTo>
                  <a:lnTo>
                    <a:pt x="524" y="1"/>
                  </a:lnTo>
                  <a:lnTo>
                    <a:pt x="523" y="0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1044" y="172"/>
                  </a:lnTo>
                  <a:lnTo>
                    <a:pt x="1046" y="164"/>
                  </a:lnTo>
                  <a:close/>
                  <a:moveTo>
                    <a:pt x="27" y="164"/>
                  </a:moveTo>
                  <a:lnTo>
                    <a:pt x="523" y="9"/>
                  </a:lnTo>
                  <a:lnTo>
                    <a:pt x="1018" y="164"/>
                  </a:lnTo>
                  <a:lnTo>
                    <a:pt x="27" y="1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5099" y="1681"/>
              <a:ext cx="108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8" y="223"/>
                </a:cxn>
                <a:cxn ang="0">
                  <a:pos x="108" y="0"/>
                </a:cxn>
                <a:cxn ang="0">
                  <a:pos x="0" y="0"/>
                </a:cxn>
                <a:cxn ang="0">
                  <a:pos x="0" y="223"/>
                </a:cxn>
                <a:cxn ang="0">
                  <a:pos x="8" y="8"/>
                </a:cxn>
                <a:cxn ang="0">
                  <a:pos x="100" y="8"/>
                </a:cxn>
                <a:cxn ang="0">
                  <a:pos x="100" y="215"/>
                </a:cxn>
                <a:cxn ang="0">
                  <a:pos x="8" y="215"/>
                </a:cxn>
                <a:cxn ang="0">
                  <a:pos x="8" y="8"/>
                </a:cxn>
              </a:cxnLst>
              <a:rect l="0" t="0" r="r" b="b"/>
              <a:pathLst>
                <a:path w="108" h="223">
                  <a:moveTo>
                    <a:pt x="0" y="223"/>
                  </a:moveTo>
                  <a:lnTo>
                    <a:pt x="108" y="223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23"/>
                  </a:lnTo>
                  <a:close/>
                  <a:moveTo>
                    <a:pt x="8" y="8"/>
                  </a:moveTo>
                  <a:lnTo>
                    <a:pt x="100" y="8"/>
                  </a:lnTo>
                  <a:lnTo>
                    <a:pt x="100" y="215"/>
                  </a:lnTo>
                  <a:lnTo>
                    <a:pt x="8" y="215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8537" y="4445958"/>
            <a:ext cx="7256221" cy="427417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foredragsholders navn i én linje</a:t>
            </a:r>
          </a:p>
        </p:txBody>
      </p:sp>
      <p:sp>
        <p:nvSpPr>
          <p:cNvPr id="9" name="Pladsholder til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4" y="5276206"/>
            <a:ext cx="7392989" cy="308610"/>
          </a:xfrm>
        </p:spPr>
        <p:txBody>
          <a:bodyPr anchor="b" anchorCtr="0"/>
          <a:lstStyle>
            <a:lvl1pPr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evt. forvaltningsnavn / enhed / afdeling i én linje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5632387"/>
            <a:ext cx="7392989" cy="308610"/>
          </a:xfrm>
        </p:spPr>
        <p:txBody>
          <a:bodyPr anchor="t" anchorCtr="0"/>
          <a:lstStyle>
            <a:lvl1pPr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dato dd.mm 2016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45" y="5067680"/>
            <a:ext cx="728283" cy="7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1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646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(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58774" y="2074867"/>
            <a:ext cx="7392989" cy="3910008"/>
          </a:xfrm>
        </p:spPr>
        <p:txBody>
          <a:bodyPr/>
          <a:lstStyle>
            <a:lvl1pPr>
              <a:defRPr sz="2600" baseline="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da-DK" dirty="0"/>
              <a:t>Brug TAB og Shift+TAB til at skifte tekst- og bulletniveau. Stå på ny linje inden du trykker på TAB. Ønsker du at starte med bullet klik TABx2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631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graf eller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58775" y="2074867"/>
            <a:ext cx="8426450" cy="3910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068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quarter" idx="11" hasCustomPrompt="1"/>
          </p:nvPr>
        </p:nvSpPr>
        <p:spPr>
          <a:xfrm>
            <a:off x="358774" y="2074868"/>
            <a:ext cx="4068763" cy="3910007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 Ønsker du at starte med bullet klik TABx2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2"/>
          </p:nvPr>
        </p:nvSpPr>
        <p:spPr>
          <a:xfrm>
            <a:off x="4716463" y="2074864"/>
            <a:ext cx="4068762" cy="3910006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112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89" userDrawn="1">
          <p15:clr>
            <a:srgbClr val="FBAE40"/>
          </p15:clr>
        </p15:guide>
        <p15:guide id="2" pos="29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63393"/>
            <a:ext cx="4067970" cy="1360324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quarter" idx="11" hasCustomPrompt="1"/>
          </p:nvPr>
        </p:nvSpPr>
        <p:spPr>
          <a:xfrm>
            <a:off x="358775" y="2074868"/>
            <a:ext cx="4067971" cy="3910007"/>
          </a:xfrm>
        </p:spPr>
        <p:txBody>
          <a:bodyPr/>
          <a:lstStyle>
            <a:lvl3pPr marL="215995" indent="-215995">
              <a:defRPr/>
            </a:lvl3pPr>
            <a:lvl4pPr marL="445489">
              <a:defRPr/>
            </a:lvl4pPr>
            <a:lvl5pPr marL="674984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Brug TAB og Shift+TAB til at skifte tekst- og bulletniveau. Stå på ny linje inden du trykker på TAB. Ønsker du at starte med bullet klik TABx2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</a:t>
            </a:r>
            <a:br>
              <a:rPr lang="da-DK" dirty="0"/>
            </a:br>
            <a:r>
              <a:rPr lang="da-DK" dirty="0"/>
              <a:t>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4714876" y="537883"/>
            <a:ext cx="4068000" cy="5016255"/>
          </a:xfrm>
        </p:spPr>
        <p:txBody>
          <a:bodyPr/>
          <a:lstStyle>
            <a:lvl1pPr algn="ctr">
              <a:defRPr sz="1800">
                <a:solidFill>
                  <a:srgbClr val="565656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419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89" userDrawn="1">
          <p15:clr>
            <a:srgbClr val="FBAE40"/>
          </p15:clr>
        </p15:guide>
        <p15:guide id="2" pos="2970" userDrawn="1">
          <p15:clr>
            <a:srgbClr val="FBAE40"/>
          </p15:clr>
        </p15:guide>
        <p15:guide id="0" orient="horz" pos="336" userDrawn="1">
          <p15:clr>
            <a:srgbClr val="FBAE40"/>
          </p15:clr>
        </p15:guide>
        <p15:guide id="3" orient="horz" pos="3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re 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2074864"/>
            <a:ext cx="2617200" cy="3908821"/>
          </a:xfrm>
          <a:noFill/>
        </p:spPr>
        <p:txBody>
          <a:bodyPr lIns="0" tIns="324000" rIns="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3263400" y="2076054"/>
            <a:ext cx="2617200" cy="3919163"/>
          </a:xfrm>
          <a:noFill/>
        </p:spPr>
        <p:txBody>
          <a:bodyPr lIns="0" tIns="324000" rIns="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6168025" y="2076054"/>
            <a:ext cx="2617200" cy="3908821"/>
          </a:xfrm>
          <a:noFill/>
        </p:spPr>
        <p:txBody>
          <a:bodyPr lIns="0" tIns="324000" rIns="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887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56" userDrawn="1">
          <p15:clr>
            <a:srgbClr val="FBAE40"/>
          </p15:clr>
        </p15:guide>
        <p15:guide id="3" pos="3704" userDrawn="1">
          <p15:clr>
            <a:srgbClr val="FBAE40"/>
          </p15:clr>
        </p15:guide>
        <p15:guide id="4" pos="38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da-DK" sz="1050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900" cy="6858000"/>
          </a:xfrm>
        </p:spPr>
        <p:txBody>
          <a:bodyPr tIns="1188000" anchor="ctr" anchorCtr="0"/>
          <a:lstStyle>
            <a:lvl1pPr marL="0" indent="0" algn="ctr">
              <a:buNone/>
              <a:defRPr sz="1350">
                <a:solidFill>
                  <a:srgbClr val="565656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3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e på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da-DK" sz="1050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900" cy="6858000"/>
          </a:xfrm>
        </p:spPr>
        <p:txBody>
          <a:bodyPr tIns="1188000" anchor="ctr" anchorCtr="0"/>
          <a:lstStyle>
            <a:lvl1pPr marL="0" indent="0" algn="ctr">
              <a:buNone/>
              <a:defRPr sz="1350">
                <a:solidFill>
                  <a:srgbClr val="565656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3" name="Pladsholder til slidenummer 1" hidden="1"/>
          <p:cNvSpPr>
            <a:spLocks noGrp="1"/>
          </p:cNvSpPr>
          <p:nvPr>
            <p:ph type="sldNum" sz="quarter" idx="14"/>
          </p:nvPr>
        </p:nvSpPr>
        <p:spPr>
          <a:xfrm>
            <a:off x="8297600" y="6905722"/>
            <a:ext cx="576129" cy="2052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57200"/>
            <a:ext cx="2515267" cy="2834640"/>
          </a:xfrm>
          <a:blipFill>
            <a:blip r:embed="rId2"/>
            <a:stretch>
              <a:fillRect/>
            </a:stretch>
          </a:blipFill>
        </p:spPr>
        <p:txBody>
          <a:bodyPr lIns="180000" tIns="432000" rIns="10800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664005"/>
            <a:ext cx="2515267" cy="2834640"/>
          </a:xfrm>
          <a:blipFill>
            <a:blip r:embed="rId2"/>
            <a:stretch>
              <a:fillRect/>
            </a:stretch>
          </a:blipFill>
        </p:spPr>
        <p:txBody>
          <a:bodyPr lIns="180000" tIns="432000" rIns="10800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2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269958" y="3665445"/>
            <a:ext cx="2515267" cy="2833200"/>
          </a:xfrm>
          <a:blipFill>
            <a:blip r:embed="rId2"/>
            <a:stretch>
              <a:fillRect/>
            </a:stretch>
          </a:blipFill>
        </p:spPr>
        <p:txBody>
          <a:bodyPr lIns="180000" tIns="432000" rIns="108000"/>
          <a:lstStyle>
            <a:lvl1pPr>
              <a:lnSpc>
                <a:spcPct val="60000"/>
              </a:lnSpc>
              <a:defRPr sz="9000" cap="all" baseline="0"/>
            </a:lvl1pPr>
            <a:lvl2pPr marL="21599" indent="-21599">
              <a:defRPr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3pPr>
            <a:lvl4pPr marL="215995" indent="-215995">
              <a:buFont typeface="Arial" panose="020B0604020202020204" pitchFamily="34" charset="0"/>
              <a:buChar char="•"/>
              <a:defRPr/>
            </a:lvl4pPr>
            <a:lvl5pPr marL="445489">
              <a:defRPr/>
            </a:lvl5pPr>
            <a:lvl6pPr marL="674984">
              <a:defRPr/>
            </a:lvl6pPr>
            <a:lvl7pPr marL="674984">
              <a:defRPr/>
            </a:lvl7pPr>
            <a:lvl8pPr marL="674984">
              <a:defRPr/>
            </a:lvl8pPr>
            <a:lvl9pPr marL="674984">
              <a:defRPr/>
            </a:lvl9pPr>
          </a:lstStyle>
          <a:p>
            <a:pPr lvl="0"/>
            <a:r>
              <a:rPr lang="da-DK" dirty="0"/>
              <a:t>00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6259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00" y="463393"/>
            <a:ext cx="7402563" cy="13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</a:t>
            </a:r>
            <a:r>
              <a:rPr lang="da-DK" noProof="0" dirty="0"/>
              <a:t>redigere</a:t>
            </a:r>
            <a:r>
              <a:rPr lang="da-DK" dirty="0"/>
              <a:t>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" y="2073599"/>
            <a:ext cx="8425224" cy="3911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600" y="6396045"/>
            <a:ext cx="487625" cy="205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543A1537-CCED-4574-B59D-EEA304A9E7B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358776" y="6345489"/>
            <a:ext cx="842644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D_FLD_PresentationTitle"/>
          <p:cNvSpPr/>
          <p:nvPr userDrawn="1"/>
        </p:nvSpPr>
        <p:spPr>
          <a:xfrm>
            <a:off x="2548467" y="6396045"/>
            <a:ext cx="5749133" cy="205740"/>
          </a:xfrm>
          <a:prstGeom prst="rect">
            <a:avLst/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1000" b="0" spc="30" baseline="0" dirty="0">
                <a:solidFill>
                  <a:schemeClr val="tx2"/>
                </a:solidFill>
              </a:rPr>
              <a:t>Arbejdsmiljøindsatser i Københavns Kommune</a:t>
            </a:r>
          </a:p>
        </p:txBody>
      </p:sp>
      <p:sp>
        <p:nvSpPr>
          <p:cNvPr id="10" name="SD_ART_Logo"/>
          <p:cNvSpPr/>
          <p:nvPr userDrawn="1"/>
        </p:nvSpPr>
        <p:spPr>
          <a:xfrm>
            <a:off x="378000" y="6436800"/>
            <a:ext cx="1958400" cy="309600"/>
          </a:xfrm>
          <a:prstGeom prst="rect">
            <a:avLst/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dirty="0"/>
          </a:p>
        </p:txBody>
      </p:sp>
      <p:pic>
        <p:nvPicPr>
          <p:cNvPr id="8" name="SD_ART_Logo_bmkArt">
            <a:extLst>
              <a:ext uri="{FF2B5EF4-FFF2-40B4-BE49-F238E27FC236}">
                <a16:creationId xmlns:a16="http://schemas.microsoft.com/office/drawing/2014/main" id="{26CA516C-DAF0-49D4-9A27-C68BBCB330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6436800"/>
            <a:ext cx="1958400" cy="3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0" r:id="rId3"/>
    <p:sldLayoutId id="2147483666" r:id="rId4"/>
    <p:sldLayoutId id="2147483661" r:id="rId5"/>
    <p:sldLayoutId id="2147483662" r:id="rId6"/>
    <p:sldLayoutId id="2147483663" r:id="rId7"/>
    <p:sldLayoutId id="2147483657" r:id="rId8"/>
    <p:sldLayoutId id="2147483664" r:id="rId9"/>
    <p:sldLayoutId id="2147483654" r:id="rId10"/>
    <p:sldLayoutId id="2147483655" r:id="rId11"/>
    <p:sldLayoutId id="2147483667" r:id="rId12"/>
    <p:sldLayoutId id="2147483672" r:id="rId13"/>
  </p:sldLayoutIdLst>
  <p:hf hdr="0" ftr="0" dt="0"/>
  <p:txStyles>
    <p:titleStyle>
      <a:lvl1pPr algn="l" defTabSz="914148" rtl="0" eaLnBrk="1" latinLnBrk="0" hangingPunct="1">
        <a:lnSpc>
          <a:spcPct val="91000"/>
        </a:lnSpc>
        <a:spcBef>
          <a:spcPct val="0"/>
        </a:spcBef>
        <a:buNone/>
        <a:defRPr sz="4000" b="0" i="0" kern="1200" cap="none" baseline="0">
          <a:solidFill>
            <a:srgbClr val="6F6F6F"/>
          </a:solidFill>
          <a:latin typeface="+mj-lt"/>
          <a:ea typeface="+mj-ea"/>
          <a:cs typeface="+mj-cs"/>
        </a:defRPr>
      </a:lvl1pPr>
    </p:titleStyle>
    <p:bodyStyle>
      <a:lvl1pPr marL="0" indent="0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​"/>
        <a:defRPr lang="da-DK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​"/>
        <a:defRPr lang="da-DK" sz="2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15995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•"/>
        <a:defRPr lang="da-DK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445489" indent="-215995" algn="l" defTabSz="914148" rtl="0" eaLnBrk="1" latinLnBrk="0" hangingPunct="1">
        <a:lnSpc>
          <a:spcPct val="97000"/>
        </a:lnSpc>
        <a:spcBef>
          <a:spcPts val="0"/>
        </a:spcBef>
        <a:buClrTx/>
        <a:buFont typeface="Arial" panose="020B0604020202020204" pitchFamily="34" charset="0"/>
        <a:buChar char="‒"/>
        <a:defRPr lang="da-DK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674984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‒"/>
        <a:defRPr lang="da-DK" sz="26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904478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‒"/>
        <a:defRPr lang="en-US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6pPr>
      <a:lvl7pPr marL="904478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‒"/>
        <a:defRPr lang="en-US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904478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‒"/>
        <a:defRPr lang="en-US" sz="2600" kern="1200" dirty="0" smtClean="0">
          <a:solidFill>
            <a:schemeClr val="accent1"/>
          </a:solidFill>
          <a:latin typeface="+mn-lt"/>
          <a:ea typeface="+mn-ea"/>
          <a:cs typeface="+mn-cs"/>
        </a:defRPr>
      </a:lvl8pPr>
      <a:lvl9pPr marL="904478" indent="-215995" algn="l" defTabSz="914148" rtl="0" eaLnBrk="1" latinLnBrk="0" hangingPunct="1">
        <a:lnSpc>
          <a:spcPct val="97000"/>
        </a:lnSpc>
        <a:spcBef>
          <a:spcPts val="0"/>
        </a:spcBef>
        <a:buFont typeface="Arial" pitchFamily="34" charset="0"/>
        <a:buChar char="‒"/>
        <a:defRPr lang="en-US" sz="2600" kern="1200" dirty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48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6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883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1304" userDrawn="1">
          <p15:clr>
            <a:srgbClr val="F26B43"/>
          </p15:clr>
        </p15:guide>
        <p15:guide id="6" pos="226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video.kk.dk/video/36066846/stoj-i-kerneopgaven-husum-sko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Ernst J.D. Doets</a:t>
            </a:r>
          </a:p>
          <a:p>
            <a:r>
              <a:rPr lang="da-DK" dirty="0"/>
              <a:t> Specialkonsulent - Autoriseret Psykolog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Børne- og Ungdomsforvaltning, Københavns Kommune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7. december 2018</a:t>
            </a:r>
          </a:p>
        </p:txBody>
      </p:sp>
      <p:sp>
        <p:nvSpPr>
          <p:cNvPr id="8" name="SD_FLD_PresentationTitle"/>
          <p:cNvSpPr/>
          <p:nvPr/>
        </p:nvSpPr>
        <p:spPr>
          <a:xfrm>
            <a:off x="313200" y="457200"/>
            <a:ext cx="7441200" cy="3819600"/>
          </a:xfrm>
          <a:prstGeom prst="rect">
            <a:avLst/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noAutofit/>
          </a:bodyPr>
          <a:lstStyle/>
          <a:p>
            <a:pPr algn="l">
              <a:lnSpc>
                <a:spcPct val="86000"/>
              </a:lnSpc>
            </a:pPr>
            <a:r>
              <a:rPr lang="da-DK" sz="6200" b="1" spc="38" dirty="0">
                <a:solidFill>
                  <a:schemeClr val="tx1"/>
                </a:solidFill>
                <a:latin typeface="+mj-lt"/>
              </a:rPr>
              <a:t>Arbejdsmiljø-indsatser i BUF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20357" y="4445955"/>
            <a:ext cx="110889" cy="29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r" defTabSz="914148" rtl="0" eaLnBrk="1" latinLnBrk="0" hangingPunct="1">
              <a:lnSpc>
                <a:spcPct val="97000"/>
              </a:lnSpc>
              <a:spcBef>
                <a:spcPts val="0"/>
              </a:spcBef>
              <a:buFont typeface="Arial" pitchFamily="34" charset="0"/>
              <a:buChar char="​"/>
            </a:pPr>
            <a:r>
              <a:rPr lang="da-DK" sz="2000" b="1" kern="1200" dirty="0">
                <a:latin typeface="+mn-lt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325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86DF5-46B2-45E0-B19B-88B0400D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Indsats rettet mod støj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A6D9D0-14C9-4D1B-834F-7B6ED513CC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200" y="1186961"/>
            <a:ext cx="8436025" cy="5134707"/>
          </a:xfrm>
        </p:spPr>
        <p:txBody>
          <a:bodyPr/>
          <a:lstStyle/>
          <a:p>
            <a:r>
              <a:rPr lang="da-DK" dirty="0"/>
              <a:t>Fremadrettet (2019 og frem):</a:t>
            </a:r>
          </a:p>
          <a:p>
            <a:endParaRPr lang="da-DK" dirty="0"/>
          </a:p>
          <a:p>
            <a:pPr>
              <a:buNone/>
            </a:pPr>
            <a:r>
              <a:rPr lang="da-DK" dirty="0"/>
              <a:t>Der udarbejdes en katalog med anbefalinger:</a:t>
            </a:r>
          </a:p>
          <a:p>
            <a:pPr marL="673195" lvl="2" indent="-457200"/>
            <a:r>
              <a:rPr lang="da-DK" dirty="0"/>
              <a:t>Pædagogiske/didaktiske tiltag (fx tilpas undervisning)</a:t>
            </a:r>
          </a:p>
          <a:p>
            <a:pPr marL="673195" lvl="2" indent="-457200"/>
            <a:r>
              <a:rPr lang="da-DK" dirty="0"/>
              <a:t>Organisatoriske tiltag (fx undersøg støjkilden; rum i rum)</a:t>
            </a:r>
          </a:p>
          <a:p>
            <a:pPr marL="673195" lvl="2" indent="-457200"/>
            <a:r>
              <a:rPr lang="da-DK" dirty="0"/>
              <a:t>Bygningsmæssige tilpasninger (fx støj-isolering) </a:t>
            </a:r>
          </a:p>
          <a:p>
            <a:pPr lvl="2" indent="0">
              <a:buNone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Der er afsat 2 </a:t>
            </a:r>
            <a:r>
              <a:rPr lang="da-DK" dirty="0" err="1"/>
              <a:t>mio</a:t>
            </a:r>
            <a:r>
              <a:rPr lang="da-DK" dirty="0"/>
              <a:t> årligt til støjregulering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Der arbejdes på en businesscase omkring effekt af støj regulering (børnenes læring og ansattes trivsel)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Akustisk rådgivning hos AMK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4220D8-C984-4739-A772-211035F1D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649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27169" y="257118"/>
            <a:ext cx="8533277" cy="924664"/>
          </a:xfrm>
        </p:spPr>
        <p:txBody>
          <a:bodyPr/>
          <a:lstStyle/>
          <a:p>
            <a:r>
              <a:rPr lang="da-DK" dirty="0"/>
              <a:t>Eksempel fra Husumskole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43A1537-CCED-4574-B59D-EEA304A9E7B1}" type="slidenum">
              <a:rPr lang="da-DK">
                <a:solidFill>
                  <a:srgbClr val="000000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dsholder til indhold 9">
            <a:extLst>
              <a:ext uri="{FF2B5EF4-FFF2-40B4-BE49-F238E27FC236}">
                <a16:creationId xmlns:a16="http://schemas.microsoft.com/office/drawing/2014/main" id="{DB8674C5-9D09-4630-845A-954DABF108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7169" y="1097965"/>
            <a:ext cx="8604647" cy="914400"/>
          </a:xfrm>
        </p:spPr>
        <p:txBody>
          <a:bodyPr/>
          <a:lstStyle/>
          <a:p>
            <a:pPr>
              <a:buNone/>
            </a:pPr>
            <a:r>
              <a:rPr lang="da-DK" dirty="0"/>
              <a:t>På Husum Skole blev der i 2018 akustikreguleret for 944.000 kr. som en del af støjprojektet. 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Skolen fik nye akustikregulerende lofter og/eller plader på væggene i: </a:t>
            </a:r>
          </a:p>
          <a:p>
            <a:pPr>
              <a:buNone/>
            </a:pPr>
            <a:endParaRPr lang="da-DK" sz="1275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  <a:p>
            <a:pPr marL="214313" indent="-214313">
              <a:buFontTx/>
              <a:buChar char="-"/>
            </a:pPr>
            <a:endParaRPr lang="da-DK" sz="1275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  <a:p>
            <a:pPr marL="214313" indent="-214313">
              <a:buFontTx/>
              <a:buChar char="-"/>
            </a:pPr>
            <a:endParaRPr lang="da-DK" sz="1275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3CD6D0E-F645-4638-8C11-838AED4EB76B}"/>
              </a:ext>
            </a:extLst>
          </p:cNvPr>
          <p:cNvSpPr/>
          <p:nvPr/>
        </p:nvSpPr>
        <p:spPr>
          <a:xfrm>
            <a:off x="227169" y="3304010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2600" dirty="0">
                <a:solidFill>
                  <a:schemeClr val="accent1"/>
                </a:solidFill>
              </a:rPr>
              <a:t>1 lærerværelse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2600" dirty="0">
                <a:solidFill>
                  <a:schemeClr val="accent1"/>
                </a:solidFill>
              </a:rPr>
              <a:t>2 faglokaler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2600" dirty="0">
                <a:solidFill>
                  <a:schemeClr val="accent1"/>
                </a:solidFill>
              </a:rPr>
              <a:t>4 grupperum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2600" dirty="0">
                <a:solidFill>
                  <a:schemeClr val="accent1"/>
                </a:solidFill>
              </a:rPr>
              <a:t>9 basislokaler (klasselokaler)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D75A2BDA-D97F-49A4-8AAC-007586D5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409" y="3118431"/>
            <a:ext cx="3129037" cy="176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44B8A46-E689-44BD-B0EB-6393E52136DE}"/>
              </a:ext>
            </a:extLst>
          </p:cNvPr>
          <p:cNvSpPr txBox="1"/>
          <p:nvPr/>
        </p:nvSpPr>
        <p:spPr>
          <a:xfrm>
            <a:off x="312184" y="5388718"/>
            <a:ext cx="8604647" cy="1007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u="sng" dirty="0"/>
              <a:t>Videointerviews med skoleleder og pædagogisk leder, der har deltaget i støjprojektet i BUF:</a:t>
            </a:r>
          </a:p>
          <a:p>
            <a:endParaRPr lang="da-DK" sz="1600" dirty="0"/>
          </a:p>
          <a:p>
            <a:r>
              <a:rPr lang="da-DK" sz="1600" b="1" dirty="0"/>
              <a:t>Husum Skole</a:t>
            </a:r>
            <a:r>
              <a:rPr lang="da-DK" sz="1600" dirty="0"/>
              <a:t>: </a:t>
            </a:r>
            <a:r>
              <a:rPr lang="da-DK" sz="1600" u="sng" dirty="0">
                <a:hlinkClick r:id="rId4"/>
              </a:rPr>
              <a:t>http://www.video.kk.dk/video/36066846/stoj-i-kerneopgaven-husum-skole</a:t>
            </a:r>
            <a:r>
              <a:rPr lang="da-DK" sz="1600" dirty="0"/>
              <a:t> </a:t>
            </a:r>
          </a:p>
          <a:p>
            <a:pPr>
              <a:lnSpc>
                <a:spcPct val="97000"/>
              </a:lnSpc>
            </a:pPr>
            <a:endParaRPr lang="da-DK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5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FB567-F8A6-4BA8-B020-9C1C758A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Fokus på introduktion og oplæring af nyansatte: 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A696B5-A7E3-48EB-9068-5509297EC7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200" y="1688123"/>
            <a:ext cx="8436025" cy="4484077"/>
          </a:xfrm>
        </p:spPr>
        <p:txBody>
          <a:bodyPr/>
          <a:lstStyle/>
          <a:p>
            <a:r>
              <a:rPr lang="da-DK" dirty="0"/>
              <a:t>Medarbejdere med op til to års anciennitet, står for størstedelen af indberetningerne af arbejdsulykker. En god og grundig introduktion til nye medarbejdere i deres arbejde, er en væsentlig faktor for arbejdet med forebyggelsen af arbejdsulykker.</a:t>
            </a:r>
          </a:p>
          <a:p>
            <a:endParaRPr lang="da-DK" dirty="0"/>
          </a:p>
          <a:p>
            <a:pPr>
              <a:buNone/>
            </a:pPr>
            <a:r>
              <a:rPr lang="da-DK" dirty="0"/>
              <a:t>AMK udarbejder vejledningsmateriale til </a:t>
            </a:r>
            <a:r>
              <a:rPr lang="da-DK" dirty="0" err="1"/>
              <a:t>lokalMed</a:t>
            </a:r>
            <a:r>
              <a:rPr lang="da-DK" dirty="0"/>
              <a:t> og Trio rettet mod forebyggelse af ulykker hos nyansatte og nyuddannede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0E26E3-B1F7-4E79-856C-ABA21AE79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118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22CA7-EB77-484F-90A6-DBA45C81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29" y="190831"/>
            <a:ext cx="7402563" cy="1360324"/>
          </a:xfrm>
        </p:spPr>
        <p:txBody>
          <a:bodyPr/>
          <a:lstStyle/>
          <a:p>
            <a:r>
              <a:rPr lang="da-DK" dirty="0"/>
              <a:t>Eksempel på indsats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92F2DD-7B19-4BE2-B180-129FC22BC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FEAC646-6A1C-4E8A-A531-1C3949026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5" t="9145" r="18846" b="8975"/>
          <a:stretch/>
        </p:blipFill>
        <p:spPr>
          <a:xfrm>
            <a:off x="258029" y="756137"/>
            <a:ext cx="7918817" cy="553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7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F92C2-F158-41CD-852F-225848ED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23" y="234296"/>
            <a:ext cx="7402563" cy="1360324"/>
          </a:xfrm>
        </p:spPr>
        <p:txBody>
          <a:bodyPr/>
          <a:lstStyle/>
          <a:p>
            <a:r>
              <a:rPr lang="da-DK" dirty="0"/>
              <a:t>Vold og trusler</a:t>
            </a:r>
            <a:br>
              <a:rPr lang="da-DK" dirty="0"/>
            </a:br>
            <a:r>
              <a:rPr lang="da-DK" sz="2800" dirty="0"/>
              <a:t>Både arbejdsmiljø, pædagogik og didaktik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B0EDA19-6BF8-44DB-8093-8486D683F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14</a:t>
            </a:fld>
            <a:endParaRPr lang="da-DK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1D2807-31C8-4E30-B2A8-2F1EE26C8705}"/>
              </a:ext>
            </a:extLst>
          </p:cNvPr>
          <p:cNvGraphicFramePr/>
          <p:nvPr>
            <p:extLst/>
          </p:nvPr>
        </p:nvGraphicFramePr>
        <p:xfrm>
          <a:off x="349200" y="2583956"/>
          <a:ext cx="8229600" cy="203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A5DFF1-0D77-4F1F-8707-85ABB7CF6495}"/>
              </a:ext>
            </a:extLst>
          </p:cNvPr>
          <p:cNvGraphicFramePr/>
          <p:nvPr>
            <p:extLst/>
          </p:nvPr>
        </p:nvGraphicFramePr>
        <p:xfrm>
          <a:off x="349200" y="1314831"/>
          <a:ext cx="8229600" cy="22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Højre klammeparentes 7">
            <a:extLst>
              <a:ext uri="{FF2B5EF4-FFF2-40B4-BE49-F238E27FC236}">
                <a16:creationId xmlns:a16="http://schemas.microsoft.com/office/drawing/2014/main" id="{CEB51D7E-2EC1-40B5-85DA-A4169357AE65}"/>
              </a:ext>
            </a:extLst>
          </p:cNvPr>
          <p:cNvSpPr/>
          <p:nvPr/>
        </p:nvSpPr>
        <p:spPr>
          <a:xfrm rot="5400000">
            <a:off x="2688634" y="1952646"/>
            <a:ext cx="487625" cy="5371682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 klammeparentes 8">
            <a:extLst>
              <a:ext uri="{FF2B5EF4-FFF2-40B4-BE49-F238E27FC236}">
                <a16:creationId xmlns:a16="http://schemas.microsoft.com/office/drawing/2014/main" id="{77159089-2A6E-4395-94D9-18E70E678A7B}"/>
              </a:ext>
            </a:extLst>
          </p:cNvPr>
          <p:cNvSpPr/>
          <p:nvPr/>
        </p:nvSpPr>
        <p:spPr>
          <a:xfrm rot="5400000">
            <a:off x="5477071" y="2014190"/>
            <a:ext cx="487625" cy="5371682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9CC6779-F8FA-4004-8E55-DE9FF0CAABEE}"/>
              </a:ext>
            </a:extLst>
          </p:cNvPr>
          <p:cNvSpPr txBox="1"/>
          <p:nvPr/>
        </p:nvSpPr>
        <p:spPr>
          <a:xfrm>
            <a:off x="518747" y="4943844"/>
            <a:ext cx="3288323" cy="1343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7000"/>
              </a:lnSpc>
            </a:pPr>
            <a:r>
              <a:rPr lang="da-DK" b="1" dirty="0">
                <a:solidFill>
                  <a:schemeClr val="accent1"/>
                </a:solidFill>
              </a:rPr>
              <a:t>Pædagogik og Undervisning: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Klasseledelse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Relationskompetence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Konflikthåndtering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Pædagogiske handleplaner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12A429A-FB28-4ADE-BCED-FDE2D10BBF34}"/>
              </a:ext>
            </a:extLst>
          </p:cNvPr>
          <p:cNvSpPr txBox="1"/>
          <p:nvPr/>
        </p:nvSpPr>
        <p:spPr>
          <a:xfrm>
            <a:off x="5009277" y="4947225"/>
            <a:ext cx="3288323" cy="134331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7000"/>
              </a:lnSpc>
            </a:pPr>
            <a:r>
              <a:rPr lang="da-DK" b="1">
                <a:solidFill>
                  <a:srgbClr val="92D050"/>
                </a:solidFill>
              </a:rPr>
              <a:t>Arbejdsmiljøtiltag: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>
                <a:solidFill>
                  <a:srgbClr val="92D050"/>
                </a:solidFill>
              </a:rPr>
              <a:t>Beredskabsplaner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>
                <a:solidFill>
                  <a:srgbClr val="92D050"/>
                </a:solidFill>
              </a:rPr>
              <a:t>Procedurer for anmeldelse og registrering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da-DK">
                <a:solidFill>
                  <a:srgbClr val="92D050"/>
                </a:solidFill>
              </a:rPr>
              <a:t>Træning i konflikthåndtering</a:t>
            </a:r>
          </a:p>
        </p:txBody>
      </p:sp>
    </p:spTree>
    <p:extLst>
      <p:ext uri="{BB962C8B-B14F-4D97-AF65-F5344CB8AC3E}">
        <p14:creationId xmlns:p14="http://schemas.microsoft.com/office/powerpoint/2010/main" val="174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02B6A-F740-46A7-BE40-69B5BD7C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146870"/>
            <a:ext cx="8845062" cy="1360324"/>
          </a:xfrm>
        </p:spPr>
        <p:txBody>
          <a:bodyPr/>
          <a:lstStyle/>
          <a:p>
            <a:r>
              <a:rPr lang="da-DK" sz="3200" dirty="0"/>
              <a:t>Dårlig psykisk arbejdsmiljø påvirker kerneopgaven og arbejdsfællesskabet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77C452-CC42-45F3-B737-944A7884F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15</a:t>
            </a:fld>
            <a:endParaRPr lang="da-DK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097498-1E2D-41CE-96E6-911F9DE88867}"/>
              </a:ext>
            </a:extLst>
          </p:cNvPr>
          <p:cNvGraphicFramePr/>
          <p:nvPr>
            <p:extLst/>
          </p:nvPr>
        </p:nvGraphicFramePr>
        <p:xfrm>
          <a:off x="931984" y="1046418"/>
          <a:ext cx="7007469" cy="533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365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2A2B9-1023-4866-AEB4-A4DCFACF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463393"/>
            <a:ext cx="8320015" cy="1360324"/>
          </a:xfrm>
        </p:spPr>
        <p:txBody>
          <a:bodyPr/>
          <a:lstStyle/>
          <a:p>
            <a:r>
              <a:rPr lang="da-DK" dirty="0"/>
              <a:t>Både arbejdsmiljø, pædagogik og didaktik: tiltag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9FE23C-E473-4251-AC62-852052FEEC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200" y="1749669"/>
            <a:ext cx="4213226" cy="4085737"/>
          </a:xfrm>
        </p:spPr>
        <p:txBody>
          <a:bodyPr/>
          <a:lstStyle/>
          <a:p>
            <a:r>
              <a:rPr lang="da-DK" dirty="0"/>
              <a:t>Arbejdsmiljø i fokus: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Oplæg om low </a:t>
            </a:r>
            <a:r>
              <a:rPr lang="da-DK" dirty="0" err="1"/>
              <a:t>arousal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Konflikthåndterings-kurser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Med- og AM-uddannelser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Nyt konflikthåndterings-værktøj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Fokus på nyansatte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Systematik omkring ulykkesregistrering og opfølgning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C49BB3-F81B-475A-B572-58FD803D6F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62649" y="1823717"/>
            <a:ext cx="4068762" cy="4085737"/>
          </a:xfrm>
        </p:spPr>
        <p:txBody>
          <a:bodyPr/>
          <a:lstStyle/>
          <a:p>
            <a:r>
              <a:rPr lang="da-DK" dirty="0"/>
              <a:t>Pædagogik i fokus: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Styrket teamsamarbejde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Relationskompetencer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Styrket forældresamarbejde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Klasseledelse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Elevplaner og pædagogiske planer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Magtanvendelser – pædagogisk føring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2C4151-ABC8-4751-986A-B734D67B6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56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C0B32-BF40-40FD-A983-AF915E92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13701B7-D4C6-4AC1-AFD2-F0FB561CCDE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l="21423" t="12380" r="34728" b="14566"/>
          <a:stretch/>
        </p:blipFill>
        <p:spPr>
          <a:xfrm>
            <a:off x="622989" y="241334"/>
            <a:ext cx="6056589" cy="567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190B22-2F65-4765-9853-BBA52A3F4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420972-207B-40C5-AC57-077B020A3A6F}"/>
              </a:ext>
            </a:extLst>
          </p:cNvPr>
          <p:cNvSpPr txBox="1"/>
          <p:nvPr/>
        </p:nvSpPr>
        <p:spPr>
          <a:xfrm>
            <a:off x="7226380" y="3815862"/>
            <a:ext cx="1558845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7000"/>
              </a:lnSpc>
            </a:pPr>
            <a:r>
              <a:rPr lang="da-DK" sz="2000">
                <a:solidFill>
                  <a:schemeClr val="accent1"/>
                </a:solidFill>
              </a:rPr>
              <a:t>Publiceret i maj 2018</a:t>
            </a:r>
          </a:p>
        </p:txBody>
      </p:sp>
    </p:spTree>
    <p:extLst>
      <p:ext uri="{BB962C8B-B14F-4D97-AF65-F5344CB8AC3E}">
        <p14:creationId xmlns:p14="http://schemas.microsoft.com/office/powerpoint/2010/main" val="103226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40E1E-62B5-4ED2-945A-3672A3FC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9" y="383440"/>
            <a:ext cx="7064397" cy="495010"/>
          </a:xfrm>
        </p:spPr>
        <p:txBody>
          <a:bodyPr/>
          <a:lstStyle/>
          <a:p>
            <a:r>
              <a:rPr lang="da-DK" sz="3000"/>
              <a:t>NFA-rapport: vigtige pointer (side 4)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C4AC6D-A478-479F-B368-89D5F7B294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6289" y="878450"/>
            <a:ext cx="8722301" cy="45796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Antal episoder stiger – </a:t>
            </a:r>
            <a:r>
              <a:rPr lang="da-DK" b="1"/>
              <a:t>jo flere episoder, jo mindre trivsel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Der er behov for </a:t>
            </a:r>
            <a:r>
              <a:rPr lang="da-DK" b="1"/>
              <a:t>forebyggelses- og håndteringsstrategi </a:t>
            </a:r>
            <a:r>
              <a:rPr lang="da-DK"/>
              <a:t>– både før, under og efter en hændelse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Synlig anerkendelse og opfølgning er afgørende – </a:t>
            </a:r>
            <a:r>
              <a:rPr lang="da-DK" b="1"/>
              <a:t>dobbelt krænkelse </a:t>
            </a:r>
            <a:r>
              <a:rPr lang="da-DK"/>
              <a:t>skal undgås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Der er </a:t>
            </a:r>
            <a:r>
              <a:rPr lang="da-DK" b="1"/>
              <a:t>ingen bestemte kendetegn </a:t>
            </a:r>
            <a:r>
              <a:rPr lang="da-DK"/>
              <a:t>ved elever der udøver, eller ved lærere der udsættes for episoder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Forebyggelse kræver en </a:t>
            </a:r>
            <a:r>
              <a:rPr lang="da-DK" b="1"/>
              <a:t>fælles indsats</a:t>
            </a:r>
            <a:r>
              <a:rPr lang="da-DK"/>
              <a:t> – også af forældrene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Vold og trusler opleves personligt – derfor er der brug for </a:t>
            </a:r>
            <a:r>
              <a:rPr lang="da-DK" b="1"/>
              <a:t>fælles refleksioner </a:t>
            </a:r>
            <a:r>
              <a:rPr lang="da-DK"/>
              <a:t>om acceptgrænser og handleplaner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D50D96-83D0-4526-BFAA-6930DA328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2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000BF-B910-4FB1-927C-266E5AFB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07" y="171212"/>
            <a:ext cx="8439331" cy="848696"/>
          </a:xfrm>
        </p:spPr>
        <p:txBody>
          <a:bodyPr/>
          <a:lstStyle/>
          <a:p>
            <a:r>
              <a:rPr lang="da-DK" sz="2800"/>
              <a:t>Systematik </a:t>
            </a:r>
            <a:r>
              <a:rPr lang="da-DK" sz="2800" err="1"/>
              <a:t>mht</a:t>
            </a:r>
            <a:r>
              <a:rPr lang="da-DK" sz="2800"/>
              <a:t> håndtering og forebyggelse af vold og trusler – i BUF København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14D99B-9D3C-4D3B-9530-B433782D80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3507" y="1019908"/>
            <a:ext cx="8604647" cy="5292969"/>
          </a:xfrm>
        </p:spPr>
        <p:txBody>
          <a:bodyPr/>
          <a:lstStyle/>
          <a:p>
            <a:pPr>
              <a:buNone/>
            </a:pPr>
            <a:r>
              <a:rPr lang="da-DK" sz="2800" dirty="0"/>
              <a:t>Nedskrevne retningslinjer (politik) omkring:</a:t>
            </a:r>
          </a:p>
          <a:p>
            <a:pPr marL="558900" lvl="2" indent="-342900"/>
            <a:r>
              <a:rPr lang="da-DK" sz="2800" dirty="0"/>
              <a:t>Fælles forståelse og håndtering af vold og trusler</a:t>
            </a:r>
          </a:p>
          <a:p>
            <a:pPr marL="558900" lvl="2" indent="-342900"/>
            <a:r>
              <a:rPr lang="da-DK" sz="2800" dirty="0"/>
              <a:t>Acceptgrænser</a:t>
            </a:r>
          </a:p>
          <a:p>
            <a:pPr marL="558900" lvl="2" indent="-342900"/>
            <a:r>
              <a:rPr lang="da-DK" sz="2800" dirty="0"/>
              <a:t>Fælles pædagogiske tiltag</a:t>
            </a:r>
          </a:p>
          <a:p>
            <a:pPr lvl="1">
              <a:buNone/>
            </a:pPr>
            <a:endParaRPr lang="da-DK" sz="2800" dirty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da-DK" sz="2800" dirty="0">
                <a:solidFill>
                  <a:schemeClr val="accent1"/>
                </a:solidFill>
              </a:rPr>
              <a:t>Beskrivelse af håndtering af (beredskab for):</a:t>
            </a:r>
          </a:p>
          <a:p>
            <a:pPr marL="558900" lvl="2" indent="-342900"/>
            <a:r>
              <a:rPr lang="da-DK" sz="2800" dirty="0"/>
              <a:t>Episoder med vold og trusler</a:t>
            </a:r>
          </a:p>
          <a:p>
            <a:pPr marL="558900" lvl="2" indent="-342900"/>
            <a:r>
              <a:rPr lang="da-DK" sz="2800" dirty="0"/>
              <a:t>Registrering af ulykker (</a:t>
            </a:r>
            <a:r>
              <a:rPr lang="da-DK" sz="2800" dirty="0" err="1"/>
              <a:t>Safetynet</a:t>
            </a:r>
            <a:r>
              <a:rPr lang="da-DK" sz="2800" dirty="0"/>
              <a:t>, miniskema, </a:t>
            </a:r>
            <a:r>
              <a:rPr lang="da-DK" sz="2800" dirty="0" err="1"/>
              <a:t>osv</a:t>
            </a:r>
            <a:r>
              <a:rPr lang="da-DK" sz="2800" dirty="0"/>
              <a:t>)</a:t>
            </a:r>
          </a:p>
          <a:p>
            <a:pPr marL="558900" lvl="2" indent="-342900"/>
            <a:r>
              <a:rPr lang="da-DK" sz="2800" dirty="0"/>
              <a:t>Registrering og opfølgning på magtanvendelse</a:t>
            </a:r>
          </a:p>
          <a:p>
            <a:pPr marL="558900" lvl="2" indent="-342900"/>
            <a:r>
              <a:rPr lang="da-DK" sz="2800" dirty="0"/>
              <a:t>Psykisk førstehjælp/</a:t>
            </a:r>
            <a:r>
              <a:rPr lang="da-DK" sz="2800" dirty="0" err="1"/>
              <a:t>defusing</a:t>
            </a:r>
            <a:r>
              <a:rPr lang="da-DK" sz="2800" dirty="0"/>
              <a:t> </a:t>
            </a:r>
          </a:p>
          <a:p>
            <a:pPr marL="558900" lvl="2" indent="-342900"/>
            <a:r>
              <a:rPr lang="da-DK" sz="2800" dirty="0"/>
              <a:t>Opfølgning på episoden (kontakt til ofret, eleven og forældre; sygemelding, psykologhjælp, </a:t>
            </a:r>
            <a:r>
              <a:rPr lang="da-DK" sz="2800" dirty="0" err="1"/>
              <a:t>osv</a:t>
            </a:r>
            <a:r>
              <a:rPr lang="da-DK" sz="2800" dirty="0"/>
              <a:t>)</a:t>
            </a:r>
          </a:p>
          <a:p>
            <a:pPr lvl="1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55FF75-0E23-4AD3-8866-CE99A881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E4F86-2058-4E65-9C0B-7184A7B7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55" y="224133"/>
            <a:ext cx="8610874" cy="1356763"/>
          </a:xfrm>
        </p:spPr>
        <p:txBody>
          <a:bodyPr/>
          <a:lstStyle/>
          <a:p>
            <a:r>
              <a:rPr lang="da-DK" sz="3200" dirty="0"/>
              <a:t>Hoved-MED vedtog den 17.maj 2017 følgende fokusområder for arbejdsmiljøstrategien i BUF for 2017 og 2018: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34E05B-E11F-430C-A0F0-7EB94E14B3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0EFD9C7-0E81-403E-A95A-1703DA8A8498}"/>
              </a:ext>
            </a:extLst>
          </p:cNvPr>
          <p:cNvSpPr/>
          <p:nvPr/>
        </p:nvSpPr>
        <p:spPr>
          <a:xfrm>
            <a:off x="262854" y="1766888"/>
            <a:ext cx="4242471" cy="1895475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sz="1350" dirty="0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EF9FC168-B6D9-4755-A0F3-50AA7C0020A1}"/>
              </a:ext>
            </a:extLst>
          </p:cNvPr>
          <p:cNvSpPr/>
          <p:nvPr/>
        </p:nvSpPr>
        <p:spPr>
          <a:xfrm>
            <a:off x="4629150" y="1766888"/>
            <a:ext cx="4244579" cy="1895475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sz="1350" dirty="0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E29B8C28-708D-4528-A2B3-A4C5261F63DD}"/>
              </a:ext>
            </a:extLst>
          </p:cNvPr>
          <p:cNvSpPr/>
          <p:nvPr/>
        </p:nvSpPr>
        <p:spPr>
          <a:xfrm>
            <a:off x="262854" y="4101033"/>
            <a:ext cx="4242471" cy="1895475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sz="1350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E4D3B644-2D73-4D03-BBDA-AEE538F1DB03}"/>
              </a:ext>
            </a:extLst>
          </p:cNvPr>
          <p:cNvSpPr/>
          <p:nvPr/>
        </p:nvSpPr>
        <p:spPr>
          <a:xfrm>
            <a:off x="4638677" y="4117806"/>
            <a:ext cx="4244579" cy="1895475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sz="135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4F20641-A175-4073-9BA8-C46883082DD3}"/>
              </a:ext>
            </a:extLst>
          </p:cNvPr>
          <p:cNvSpPr txBox="1"/>
          <p:nvPr/>
        </p:nvSpPr>
        <p:spPr>
          <a:xfrm>
            <a:off x="466725" y="1883628"/>
            <a:ext cx="3914775" cy="1546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AutoNum type="arabicPeriod"/>
            </a:pPr>
            <a:r>
              <a:rPr lang="da-DK" sz="1350" b="1" dirty="0">
                <a:solidFill>
                  <a:srgbClr val="7FC6DF"/>
                </a:solidFill>
              </a:rPr>
              <a:t>Udvikling og vedligeholdelse af arbejdsfællesskaber</a:t>
            </a:r>
          </a:p>
          <a:p>
            <a:endParaRPr lang="da-DK" sz="1350" dirty="0">
              <a:solidFill>
                <a:srgbClr val="7FC6D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Indsatser i Arbejdspladsen i Fokus.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Halvårsmøder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MED uddannelsen og MED-support</a:t>
            </a:r>
            <a:endParaRPr lang="da-DK" sz="1200" i="1" dirty="0">
              <a:solidFill>
                <a:srgbClr val="6F6F6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Styrkede arbejdsfællesskaber gennem MED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MED-evaluering efterår 2018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BD5B50E-19CB-4B15-BFA6-40F53829CB1B}"/>
              </a:ext>
            </a:extLst>
          </p:cNvPr>
          <p:cNvSpPr txBox="1"/>
          <p:nvPr/>
        </p:nvSpPr>
        <p:spPr>
          <a:xfrm>
            <a:off x="522633" y="4333190"/>
            <a:ext cx="3914775" cy="1177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50" b="1" dirty="0">
                <a:solidFill>
                  <a:srgbClr val="7FC6DF"/>
                </a:solidFill>
              </a:rPr>
              <a:t>3. Styrke forebyggelsen og håndteringen af </a:t>
            </a:r>
          </a:p>
          <a:p>
            <a:r>
              <a:rPr lang="da-DK" sz="1350" b="1" dirty="0">
                <a:solidFill>
                  <a:srgbClr val="7FC6DF"/>
                </a:solidFill>
              </a:rPr>
              <a:t>     støj og uro</a:t>
            </a:r>
          </a:p>
          <a:p>
            <a:endParaRPr lang="da-DK" sz="1350" dirty="0">
              <a:solidFill>
                <a:srgbClr val="7FC6D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Indsats i Arbejdspladsen i Fokus – fem skoler og seksten daginstitutioner i 2017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Årlige driftsmidler fra 2019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48EB3B7-53C3-4AB6-812B-BB268AE71ED4}"/>
              </a:ext>
            </a:extLst>
          </p:cNvPr>
          <p:cNvSpPr txBox="1"/>
          <p:nvPr/>
        </p:nvSpPr>
        <p:spPr>
          <a:xfrm>
            <a:off x="4794052" y="1883628"/>
            <a:ext cx="391477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50" b="1" dirty="0">
                <a:solidFill>
                  <a:srgbClr val="7FC6DF"/>
                </a:solidFill>
              </a:rPr>
              <a:t>2. Styrke forebyggelsen og håndteringen af              vold og trusler</a:t>
            </a:r>
          </a:p>
          <a:p>
            <a:endParaRPr lang="da-DK" sz="1350" dirty="0">
              <a:solidFill>
                <a:srgbClr val="7FC6D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Arbejdspladsen i Fokus.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Trivselsundersøgelsen 2017 &amp; 2019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Implementering af strategi for forebyggelse af vold og trusler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Nyt værktøj til specialområdet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Konflikthåndteringskursus</a:t>
            </a:r>
          </a:p>
          <a:p>
            <a:pPr lvl="1"/>
            <a:endParaRPr lang="da-DK" sz="1050" dirty="0">
              <a:solidFill>
                <a:srgbClr val="6F6F6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a-DK" sz="1050" dirty="0">
              <a:solidFill>
                <a:srgbClr val="6F6F6F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46BCB1C-6910-43DE-92CF-01EC644E9D0B}"/>
              </a:ext>
            </a:extLst>
          </p:cNvPr>
          <p:cNvSpPr txBox="1"/>
          <p:nvPr/>
        </p:nvSpPr>
        <p:spPr>
          <a:xfrm>
            <a:off x="4890052" y="4303066"/>
            <a:ext cx="3914775" cy="1869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50" b="1" dirty="0">
                <a:solidFill>
                  <a:srgbClr val="7FC6DF"/>
                </a:solidFill>
              </a:rPr>
              <a:t>4. Forbedre introduktionen og oplæringen af nyansatte</a:t>
            </a:r>
          </a:p>
          <a:p>
            <a:endParaRPr lang="da-DK" sz="1350" dirty="0">
              <a:solidFill>
                <a:srgbClr val="7FC6D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Tema på Halvårsmødet efterår 2017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Inspirationsmateriale udviklet – KK-</a:t>
            </a:r>
            <a:r>
              <a:rPr lang="da-DK" sz="1200" dirty="0" err="1">
                <a:solidFill>
                  <a:srgbClr val="6F6F6F"/>
                </a:solidFill>
              </a:rPr>
              <a:t>Intra</a:t>
            </a:r>
            <a:endParaRPr lang="da-DK" sz="1200" dirty="0">
              <a:solidFill>
                <a:srgbClr val="6F6F6F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6F6F6F"/>
                </a:solidFill>
              </a:rPr>
              <a:t>Udvikling af pjece til ledelse og Trio om forebyggelse af ulykker hos nyansatte og nyuddannede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a-DK" sz="10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a-DK" sz="105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BFC83-D654-4A90-B12F-E1F136A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463393"/>
            <a:ext cx="7402563" cy="705984"/>
          </a:xfrm>
        </p:spPr>
        <p:txBody>
          <a:bodyPr/>
          <a:lstStyle/>
          <a:p>
            <a:r>
              <a:rPr lang="da-DK"/>
              <a:t>Eksempler på tiltag: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F665D4-6C56-4C5C-AEB9-F62CC2194B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4" y="1169378"/>
            <a:ext cx="2182203" cy="4815498"/>
          </a:xfrm>
        </p:spPr>
        <p:txBody>
          <a:bodyPr/>
          <a:lstStyle/>
          <a:p>
            <a:r>
              <a:rPr lang="da-DK" dirty="0"/>
              <a:t>Workshops til ledere, TR og AMR (trio), samt ansatte (3 workshops)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80BC343-B2F5-4D02-8798-8DE825FB4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DD519C8-D26F-47A6-844E-F80E98C5F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8" t="19402" r="24711" b="7607"/>
          <a:stretch/>
        </p:blipFill>
        <p:spPr>
          <a:xfrm>
            <a:off x="2620109" y="1169376"/>
            <a:ext cx="6369790" cy="505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2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C58D9-DF52-4098-A954-B1037157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463393"/>
            <a:ext cx="7948400" cy="1360324"/>
          </a:xfrm>
        </p:spPr>
        <p:txBody>
          <a:bodyPr/>
          <a:lstStyle/>
          <a:p>
            <a:r>
              <a:rPr lang="da-DK" sz="3200"/>
              <a:t>Eksempler på tiltag – kompetenceudvikling og </a:t>
            </a:r>
            <a:r>
              <a:rPr lang="da-DK" sz="3200" err="1"/>
              <a:t>psykoedukation</a:t>
            </a:r>
            <a:endParaRPr lang="da-DK" sz="32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22413E-2DF9-4B4D-B192-E6CA144E4F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715" y="1670538"/>
            <a:ext cx="9047285" cy="43143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Konflikthåndteringskurser:</a:t>
            </a:r>
          </a:p>
          <a:p>
            <a:pPr marL="1132184" lvl="4" indent="-457200"/>
            <a:r>
              <a:rPr lang="da-DK" sz="2400" dirty="0"/>
              <a:t>Low </a:t>
            </a:r>
            <a:r>
              <a:rPr lang="da-DK" sz="2400" dirty="0" err="1"/>
              <a:t>arousal</a:t>
            </a:r>
            <a:r>
              <a:rPr lang="da-DK" sz="2400" dirty="0"/>
              <a:t>		- Konfliktens psykologi</a:t>
            </a:r>
          </a:p>
          <a:p>
            <a:pPr marL="1132184" lvl="4" indent="-457200"/>
            <a:r>
              <a:rPr lang="da-DK" sz="2400" dirty="0"/>
              <a:t>Relationskompetencer	- Low </a:t>
            </a:r>
            <a:r>
              <a:rPr lang="da-DK" sz="2400" dirty="0" err="1"/>
              <a:t>arousal</a:t>
            </a:r>
            <a:r>
              <a:rPr lang="da-DK" sz="2400" dirty="0"/>
              <a:t> og </a:t>
            </a:r>
            <a:r>
              <a:rPr lang="da-DK" sz="2400" dirty="0" err="1"/>
              <a:t>psykoedukation</a:t>
            </a:r>
            <a:endParaRPr lang="da-DK" sz="2400" dirty="0"/>
          </a:p>
          <a:p>
            <a:pPr marL="1132184" lvl="4" indent="-457200"/>
            <a:r>
              <a:rPr lang="da-DK" sz="2400" dirty="0"/>
              <a:t>Teamsamarbejde		- Psykisk arbejdsmiljø</a:t>
            </a:r>
          </a:p>
          <a:p>
            <a:pPr marL="1132184" lvl="4" indent="-457200"/>
            <a:r>
              <a:rPr lang="da-DK" sz="2400" dirty="0"/>
              <a:t>Forældresamarbejde	- Udviklingspsykologi</a:t>
            </a:r>
          </a:p>
          <a:p>
            <a:pPr marL="1132184" lvl="4" indent="-457200"/>
            <a:r>
              <a:rPr lang="da-DK" sz="2400" dirty="0"/>
              <a:t>Magtanvendelser		- Arbejdsmiljøregler og loven</a:t>
            </a:r>
          </a:p>
          <a:p>
            <a:pPr lvl="4" indent="0">
              <a:buNone/>
            </a:pPr>
            <a:endParaRPr lang="da-DK" sz="24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Træning i brug af nyt Konflikthåndteringsværktøj til specialskoleområdet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Support til implementering af beredskab og forebyggelsespolitikker (fx coaching af Trio og ledersparring)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37D9EF-2B64-4DBE-9A2F-BC4B0897B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34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C2A32-DE4E-47FD-AC25-309FF57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243419"/>
            <a:ext cx="7402563" cy="732361"/>
          </a:xfrm>
        </p:spPr>
        <p:txBody>
          <a:bodyPr/>
          <a:lstStyle/>
          <a:p>
            <a:r>
              <a:rPr lang="da-DK"/>
              <a:t>Effekten af Trio-Workshops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A4233E-5387-4DAE-8E39-53B287E748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886794"/>
            <a:ext cx="5205046" cy="478912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Styrker samarbejdet mellem leder, AMR og 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Trio tager fælles ansvar for arbejdsmiljø – med udgangspunkt i forebyggelse af vold og trusler, samt håndtering af konflikter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Styrkede Trio-samarbejde smitter af på hele personalegruppen og styrker tillid og følgeskab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Både ansatte og ledere får konkrete værktøjer og handlingsmuligheder til, når det ‘brænder på’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4FC2EF-BF96-4BF7-9268-C5C01443A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22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309674-E0F5-4DCF-BC5C-4C4DADF3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90546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D4A91-4F32-4630-B1F4-26AA3CDD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Effekten af kompetenceudvikling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A4673A-BA6C-4024-A157-771D4D1A76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4" y="1274885"/>
            <a:ext cx="8426451" cy="47099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Ansatte, ledere, TR og AMR får et fælles sprog og fælles forståelse af konflikter, vold og trusler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Viden og fælles forståelse er afgørende for:</a:t>
            </a:r>
          </a:p>
          <a:p>
            <a:pPr marL="902689" lvl="3" indent="-457200"/>
            <a:r>
              <a:rPr lang="da-DK" dirty="0"/>
              <a:t>Definere og aftale fælles retningslinjer og fælles pædagogik</a:t>
            </a:r>
          </a:p>
          <a:p>
            <a:pPr marL="902689" lvl="3" indent="-457200"/>
            <a:r>
              <a:rPr lang="da-DK" dirty="0"/>
              <a:t>Imødekomme og håndtere episoder med vold og trusler og drage omsorg for både børn og ansatte</a:t>
            </a:r>
          </a:p>
          <a:p>
            <a:pPr marL="902689" lvl="3" indent="-457200"/>
            <a:r>
              <a:rPr lang="da-DK" dirty="0"/>
              <a:t>Forebyggelse af problemnormalisering, kontakttræthed og traumatisering hos ansatte</a:t>
            </a:r>
          </a:p>
          <a:p>
            <a:pPr marL="902689" lvl="3" indent="-457200"/>
            <a:r>
              <a:rPr lang="da-DK" dirty="0"/>
              <a:t>Styrket teamsamarbejde, fokus på kerneopgave og arbejdsfællesskaber </a:t>
            </a:r>
          </a:p>
          <a:p>
            <a:pPr marL="902689" lvl="3" indent="-457200"/>
            <a:endParaRPr lang="da-DK" dirty="0"/>
          </a:p>
          <a:p>
            <a:pPr lvl="3" indent="0" algn="ctr">
              <a:buNone/>
            </a:pPr>
            <a:r>
              <a:rPr lang="da-DK" b="1" dirty="0"/>
              <a:t>Kort sagt: Trivsel hos både ansatte og børn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F4B529-328C-4A02-809C-2DAA8FBBA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4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424F3-DA4B-4E79-B4C1-BF794099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6" y="450465"/>
            <a:ext cx="4913035" cy="1540565"/>
          </a:xfrm>
        </p:spPr>
        <p:txBody>
          <a:bodyPr/>
          <a:lstStyle/>
          <a:p>
            <a:r>
              <a:rPr lang="da-DK" sz="2700" dirty="0"/>
              <a:t>Evaluering af MED-aftalen i efterår 2018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B4946C-2409-4D1B-9C16-A8476A79EE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DBF899A-9208-4899-BC68-6453BE07B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r="-2" b="-2"/>
          <a:stretch/>
        </p:blipFill>
        <p:spPr>
          <a:xfrm>
            <a:off x="5154176" y="948912"/>
            <a:ext cx="3682093" cy="513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B78E8E2-09FE-459A-A4B9-00607E6C1687}"/>
              </a:ext>
            </a:extLst>
          </p:cNvPr>
          <p:cNvSpPr txBox="1"/>
          <p:nvPr/>
        </p:nvSpPr>
        <p:spPr>
          <a:xfrm>
            <a:off x="220154" y="1283898"/>
            <a:ext cx="4983911" cy="805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7000"/>
              </a:lnSpc>
            </a:pPr>
            <a:endParaRPr lang="da-DK" dirty="0">
              <a:solidFill>
                <a:schemeClr val="accent1"/>
              </a:solidFill>
            </a:endParaRPr>
          </a:p>
          <a:p>
            <a:pPr>
              <a:lnSpc>
                <a:spcPct val="97000"/>
              </a:lnSpc>
            </a:pPr>
            <a:r>
              <a:rPr lang="da-DK" dirty="0">
                <a:solidFill>
                  <a:schemeClr val="accent1"/>
                </a:solidFill>
              </a:rPr>
              <a:t>Godkendt i Hovedmed den 5. december 2018</a:t>
            </a:r>
          </a:p>
          <a:p>
            <a:pPr>
              <a:lnSpc>
                <a:spcPct val="97000"/>
              </a:lnSpc>
            </a:pP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BE6E96-F5A6-4BB1-B9C0-30015A2FE407}"/>
              </a:ext>
            </a:extLst>
          </p:cNvPr>
          <p:cNvSpPr txBox="1"/>
          <p:nvPr/>
        </p:nvSpPr>
        <p:spPr>
          <a:xfrm>
            <a:off x="145966" y="2175819"/>
            <a:ext cx="5315942" cy="197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  <a:buNone/>
            </a:pPr>
            <a:r>
              <a:rPr lang="da-DK" dirty="0">
                <a:solidFill>
                  <a:schemeClr val="accent1"/>
                </a:solidFill>
              </a:rPr>
              <a:t>Det overordnede formål med evalueringen af MED-aftalen er at evaluere implementering og virkning af MED aftalen – hvor langt er vi med kulturforandringen siden vi startede i 2014?</a:t>
            </a:r>
          </a:p>
          <a:p>
            <a:pPr>
              <a:lnSpc>
                <a:spcPct val="97000"/>
              </a:lnSpc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lnSpc>
                <a:spcPct val="97000"/>
              </a:lnSpc>
              <a:buNone/>
            </a:pPr>
            <a:r>
              <a:rPr lang="da-DK" dirty="0">
                <a:solidFill>
                  <a:schemeClr val="accent1"/>
                </a:solidFill>
              </a:rPr>
              <a:t>Arbejdsmiljø bor i MED-systemet, derfor er et velfungerende </a:t>
            </a:r>
            <a:r>
              <a:rPr lang="da-DK" dirty="0" err="1">
                <a:solidFill>
                  <a:schemeClr val="accent1"/>
                </a:solidFill>
              </a:rPr>
              <a:t>lokalMed</a:t>
            </a:r>
            <a:r>
              <a:rPr lang="da-DK" dirty="0">
                <a:solidFill>
                  <a:schemeClr val="accent1"/>
                </a:solidFill>
              </a:rPr>
              <a:t> og Trio afgørende </a:t>
            </a:r>
          </a:p>
        </p:txBody>
      </p:sp>
    </p:spTree>
    <p:extLst>
      <p:ext uri="{BB962C8B-B14F-4D97-AF65-F5344CB8AC3E}">
        <p14:creationId xmlns:p14="http://schemas.microsoft.com/office/powerpoint/2010/main" val="86583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1D7E3-A01D-4575-BFD6-1C2CE241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9" y="266754"/>
            <a:ext cx="8188718" cy="1243649"/>
          </a:xfrm>
        </p:spPr>
        <p:txBody>
          <a:bodyPr>
            <a:normAutofit fontScale="90000"/>
          </a:bodyPr>
          <a:lstStyle/>
          <a:p>
            <a:br>
              <a:rPr lang="da-DK" sz="2250" dirty="0">
                <a:solidFill>
                  <a:schemeClr val="tx2"/>
                </a:solidFill>
                <a:latin typeface="KBH Medium" panose="00000600000000000000" pitchFamily="2" charset="0"/>
              </a:rPr>
            </a:br>
            <a:r>
              <a:rPr lang="da-DK" sz="4400" dirty="0"/>
              <a:t>GENERELLE BETRAGTNINGER</a:t>
            </a:r>
            <a:br>
              <a:rPr lang="da-DK" sz="4400" dirty="0"/>
            </a:br>
            <a:r>
              <a:rPr lang="da-DK" sz="2700" dirty="0"/>
              <a:t>Status på implementering af MED-aftalen</a:t>
            </a:r>
            <a:br>
              <a:rPr lang="da-DK" sz="2025" dirty="0">
                <a:solidFill>
                  <a:schemeClr val="tx2"/>
                </a:solidFill>
                <a:latin typeface="KBH Medium" panose="00000600000000000000" pitchFamily="2" charset="0"/>
              </a:rPr>
            </a:br>
            <a:endParaRPr lang="da-DK" sz="2250" dirty="0">
              <a:solidFill>
                <a:schemeClr val="tx2"/>
              </a:solidFill>
              <a:latin typeface="KBH Medium" panose="00000600000000000000" pitchFamily="2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82C5D8-232C-495C-BF12-D57F2BCF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8" y="1582616"/>
            <a:ext cx="8514035" cy="4314246"/>
          </a:xfrm>
        </p:spPr>
        <p:txBody>
          <a:bodyPr>
            <a:no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a-DK" sz="1800" dirty="0"/>
              <a:t>Alle de adspurgte arbejdspladser er kendetegnet ved at have </a:t>
            </a:r>
            <a:r>
              <a:rPr lang="da-DK" sz="1800" b="1" dirty="0"/>
              <a:t>arbejdet bevidst </a:t>
            </a:r>
            <a:r>
              <a:rPr lang="da-DK" sz="1800" dirty="0"/>
              <a:t>med deres interne MED-organisering – med eller uden support. Opgaven med at få MED til at fungere optimalt har været og er stadig et fokus.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a-DK" sz="1800" b="1" dirty="0"/>
              <a:t>Der er sammenhæng </a:t>
            </a:r>
            <a:r>
              <a:rPr lang="da-DK" sz="1800" dirty="0"/>
              <a:t>i, hvordan MED italesættes i enhederne af henholdsvis ledere, tillidsvalgte og medarbejdere.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a-DK" sz="1800" dirty="0"/>
              <a:t>På samtlige arbejdspladser opleves der, blandt de interviewede, en høj grad af tillid mellem medarbejdere og ledelse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a-DK" sz="1800" dirty="0"/>
              <a:t>Alle arbejdspladser giver udtryk for, at MED systemet </a:t>
            </a:r>
            <a:r>
              <a:rPr lang="da-DK" sz="1800" b="1" dirty="0"/>
              <a:t>kræver løbende opmærksomhed</a:t>
            </a:r>
            <a:r>
              <a:rPr lang="da-DK" sz="1800" dirty="0"/>
              <a:t>. </a:t>
            </a:r>
            <a:r>
              <a:rPr lang="da-DK" sz="1800" dirty="0" err="1"/>
              <a:t>MED-arbejdet</a:t>
            </a:r>
            <a:r>
              <a:rPr lang="da-DK" sz="1800" dirty="0"/>
              <a:t> italesættes som tidskrævende, men givende på den lange bane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da-DK" sz="1800" dirty="0"/>
              <a:t>Alle adspurgte </a:t>
            </a:r>
            <a:r>
              <a:rPr lang="da-DK" sz="1800" b="1" dirty="0"/>
              <a:t>anerkender MED som system</a:t>
            </a:r>
            <a:r>
              <a:rPr lang="da-DK" sz="1800" dirty="0"/>
              <a:t>. Der opleves generelt stor tillid til, at tillidsvalgte og ledelse gør et godt og vigtigt stykke arbejde. Medarbejderne ved hvem de skal henvende sig til.</a:t>
            </a:r>
          </a:p>
          <a:p>
            <a:pPr marL="273844" indent="-264319">
              <a:buFont typeface="+mj-lt"/>
              <a:buAutoNum type="arabicPeriod"/>
            </a:pPr>
            <a:endParaRPr lang="da-DK" sz="1238" dirty="0">
              <a:solidFill>
                <a:schemeClr val="tx2"/>
              </a:solidFill>
              <a:latin typeface="KBH Tekst" panose="00000500000000000000" pitchFamily="2" charset="0"/>
            </a:endParaRPr>
          </a:p>
          <a:p>
            <a:pPr marL="273844" lvl="1" indent="-264319">
              <a:buFont typeface="+mj-lt"/>
              <a:buAutoNum type="arabicPeriod"/>
            </a:pPr>
            <a:endParaRPr lang="da-DK" sz="1238" dirty="0">
              <a:solidFill>
                <a:schemeClr val="tx2"/>
              </a:solidFill>
              <a:latin typeface="KBH Tekst" panose="00000500000000000000" pitchFamily="2" charset="0"/>
            </a:endParaRPr>
          </a:p>
          <a:p>
            <a:pPr marL="273844" indent="-264319">
              <a:buFont typeface="+mj-lt"/>
              <a:buAutoNum type="arabicPeriod"/>
            </a:pPr>
            <a:endParaRPr lang="da-DK" sz="1238" dirty="0">
              <a:solidFill>
                <a:schemeClr val="tx2"/>
              </a:solidFill>
              <a:latin typeface="KBH Tekst" panose="00000500000000000000" pitchFamily="2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228589-FC7C-4640-9DD1-01826380A0C6}"/>
              </a:ext>
            </a:extLst>
          </p:cNvPr>
          <p:cNvSpPr txBox="1">
            <a:spLocks/>
          </p:cNvSpPr>
          <p:nvPr/>
        </p:nvSpPr>
        <p:spPr>
          <a:xfrm>
            <a:off x="1951555" y="1350268"/>
            <a:ext cx="5551922" cy="10202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50" dirty="0"/>
          </a:p>
        </p:txBody>
      </p:sp>
    </p:spTree>
    <p:extLst>
      <p:ext uri="{BB962C8B-B14F-4D97-AF65-F5344CB8AC3E}">
        <p14:creationId xmlns:p14="http://schemas.microsoft.com/office/powerpoint/2010/main" val="25805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AD8D08-EA17-43D1-8485-F15771F07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BF29446-A9C3-4A7D-BED3-F00679F6E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1" t="14750" r="9256" b="4825"/>
          <a:stretch/>
        </p:blipFill>
        <p:spPr>
          <a:xfrm>
            <a:off x="569843" y="172278"/>
            <a:ext cx="8329884" cy="6056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AE4BA2F-CCC9-4B10-BF95-4C9E7AF4D9C7}"/>
              </a:ext>
            </a:extLst>
          </p:cNvPr>
          <p:cNvSpPr/>
          <p:nvPr/>
        </p:nvSpPr>
        <p:spPr>
          <a:xfrm>
            <a:off x="371061" y="2588929"/>
            <a:ext cx="4333460" cy="107342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766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34B71-927A-4D41-8E81-0443500F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463393"/>
            <a:ext cx="8436025" cy="1360324"/>
          </a:xfrm>
        </p:spPr>
        <p:txBody>
          <a:bodyPr/>
          <a:lstStyle/>
          <a:p>
            <a:r>
              <a:rPr lang="da-DK" b="1" dirty="0"/>
              <a:t>Fokus på at udvikle og vedligeholde arbejdsfællesskaber 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4D71DD-F402-4792-8FCF-ED23057FCC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200" y="2074864"/>
            <a:ext cx="8436025" cy="3910006"/>
          </a:xfrm>
        </p:spPr>
        <p:txBody>
          <a:bodyPr/>
          <a:lstStyle/>
          <a:p>
            <a:r>
              <a:rPr lang="da-DK" dirty="0"/>
              <a:t>Et stærkt og forpligtende samarbejde om kerneopgaven er væsentlige faktorer for bedre faglig kvalitet i opgaveløsningen, højere trivsel og faglig stolthed. </a:t>
            </a:r>
          </a:p>
          <a:p>
            <a:endParaRPr lang="da-DK" dirty="0"/>
          </a:p>
          <a:p>
            <a:r>
              <a:rPr lang="da-DK" dirty="0"/>
              <a:t>Det er derfor vigtigt, at der hele tiden er fokus på at udvikle og vedligeholde arbejdsfællesskabet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D23FD9-63B8-4315-B9E8-9F42DCBED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134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DD380-85F6-4DA0-9489-5828E97F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138078"/>
            <a:ext cx="7402563" cy="899415"/>
          </a:xfrm>
        </p:spPr>
        <p:txBody>
          <a:bodyPr/>
          <a:lstStyle/>
          <a:p>
            <a:r>
              <a:rPr lang="da-DK" sz="2800" dirty="0"/>
              <a:t>Sammenhæng mellem arbejdsfællesskab og kerneopgaven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0010B1-7EBB-48BD-A505-B6DACE88BC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1037493"/>
            <a:ext cx="3993418" cy="4727575"/>
          </a:xfrm>
        </p:spPr>
        <p:txBody>
          <a:bodyPr/>
          <a:lstStyle/>
          <a:p>
            <a:r>
              <a:rPr lang="da-DK" sz="2400" err="1"/>
              <a:t>Socialkonstruktionistisk</a:t>
            </a:r>
            <a:r>
              <a:rPr lang="da-DK" sz="2400"/>
              <a:t> perspektiv:</a:t>
            </a:r>
          </a:p>
          <a:p>
            <a:endParaRPr lang="da-DK" sz="2400"/>
          </a:p>
          <a:p>
            <a:r>
              <a:rPr lang="da-DK" sz="2400"/>
              <a:t>- Tillid, retfærdighed og samarbejdsevne bidrager til arbejdsfællesskabet</a:t>
            </a:r>
          </a:p>
          <a:p>
            <a:r>
              <a:rPr lang="da-DK" sz="2400"/>
              <a:t>- Enhver ansat er forpligtet til at give god følgeskab</a:t>
            </a:r>
          </a:p>
          <a:p>
            <a:r>
              <a:rPr lang="da-DK" sz="2400"/>
              <a:t>- Enhver leder er forpligtet til at udøve god ledelse</a:t>
            </a:r>
          </a:p>
          <a:p>
            <a:endParaRPr lang="da-DK" sz="2400"/>
          </a:p>
          <a:p>
            <a:r>
              <a:rPr lang="da-DK" sz="1800"/>
              <a:t>Kilde: </a:t>
            </a:r>
            <a:r>
              <a:rPr lang="da-DK" sz="1800" i="1"/>
              <a:t>Maja </a:t>
            </a:r>
            <a:r>
              <a:rPr lang="da-DK" sz="1800" i="1" err="1"/>
              <a:t>Loua</a:t>
            </a:r>
            <a:r>
              <a:rPr lang="da-DK" sz="1800" i="1"/>
              <a:t> Haslebo – </a:t>
            </a:r>
          </a:p>
          <a:p>
            <a:r>
              <a:rPr lang="da-DK" sz="1800" i="1"/>
              <a:t>Legitim Ledelse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C5E04C-CD0A-4483-B0A4-F807D8500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7</a:t>
            </a:fld>
            <a:endParaRPr lang="da-DK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098767-9AE2-485F-B46F-C675E78D21C5}"/>
              </a:ext>
            </a:extLst>
          </p:cNvPr>
          <p:cNvGraphicFramePr/>
          <p:nvPr>
            <p:extLst/>
          </p:nvPr>
        </p:nvGraphicFramePr>
        <p:xfrm>
          <a:off x="3238501" y="1037493"/>
          <a:ext cx="6096000" cy="518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08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AD188-04AA-44C2-8741-9F1CEB41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indsatser:</a:t>
            </a:r>
            <a:br>
              <a:rPr lang="da-DK" dirty="0"/>
            </a:br>
            <a:r>
              <a:rPr lang="da-DK" sz="2400" dirty="0"/>
              <a:t>arbejdsfællesskab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CC9A8C-8CA4-49D1-A4F6-21B8F1B349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200" y="2074864"/>
            <a:ext cx="8436025" cy="39100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Fokus på arbejdsfællesskab og kerneopgave gennemsyrer mange tiltag, fx ledelse, organisering af arbejdet, og opgaverne  i </a:t>
            </a:r>
            <a:r>
              <a:rPr lang="da-DK" dirty="0" err="1"/>
              <a:t>lokalMed</a:t>
            </a:r>
            <a:r>
              <a:rPr lang="da-DK" dirty="0"/>
              <a:t> og Trio-samarbejdet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Nye ledere i BUF introduceres til begrebet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Arbejdsfællesskab er en del af Med-uddannelsen og Arbejdsmiljøuddannelsen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Oplæg fra fagpersoner om arbejdsfællesskab, fx Maja </a:t>
            </a:r>
            <a:r>
              <a:rPr lang="da-DK" dirty="0" err="1"/>
              <a:t>Loua</a:t>
            </a:r>
            <a:r>
              <a:rPr lang="da-DK" dirty="0"/>
              <a:t> Haslebo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Osv</a:t>
            </a:r>
            <a:r>
              <a:rPr lang="da-DK" dirty="0"/>
              <a:t>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D75177-EE87-443C-94DF-884C7C40C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50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FEDC5-FD85-4535-B153-6F3FD8DF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Indsats rettet mod støj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32FDDB-ECFB-4828-A5A0-88920F2559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200" y="1292349"/>
            <a:ext cx="8436025" cy="3910006"/>
          </a:xfrm>
        </p:spPr>
        <p:txBody>
          <a:bodyPr/>
          <a:lstStyle/>
          <a:p>
            <a:r>
              <a:rPr lang="da-DK" dirty="0"/>
              <a:t>Støj og uro er en belastning, som en del ansatte oplever, og som er en hindring for, at den enkelte medarbejder kan udføre et godt stykke arbejde (Trivselsundersøgelsen 2017). </a:t>
            </a:r>
          </a:p>
          <a:p>
            <a:endParaRPr lang="da-DK" dirty="0"/>
          </a:p>
          <a:p>
            <a:r>
              <a:rPr lang="da-DK" dirty="0"/>
              <a:t>Arbejdspladsen i Fokus: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10 </a:t>
            </a:r>
            <a:r>
              <a:rPr lang="da-DK" dirty="0" err="1"/>
              <a:t>mio</a:t>
            </a:r>
            <a:r>
              <a:rPr lang="da-DK" dirty="0"/>
              <a:t> </a:t>
            </a:r>
            <a:r>
              <a:rPr lang="da-DK" dirty="0" err="1"/>
              <a:t>kr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5 skoler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16 daginstitutioner</a:t>
            </a:r>
          </a:p>
          <a:p>
            <a:pPr>
              <a:buNone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2018: 1 </a:t>
            </a:r>
            <a:r>
              <a:rPr lang="da-DK" dirty="0" err="1"/>
              <a:t>mio</a:t>
            </a:r>
            <a:r>
              <a:rPr lang="da-DK" dirty="0"/>
              <a:t> til to specialskoler 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9C1CB9-D0A4-43A4-B17A-C97D79A09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39AE80D-D437-4810-B93E-DDB917DA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20" y="2526590"/>
            <a:ext cx="2413242" cy="433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305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KK Blå">
      <a:dk1>
        <a:srgbClr val="6F6F6F"/>
      </a:dk1>
      <a:lt1>
        <a:sysClr val="window" lastClr="FFFFFF"/>
      </a:lt1>
      <a:dk2>
        <a:srgbClr val="000000"/>
      </a:dk2>
      <a:lt2>
        <a:srgbClr val="E9E9DD"/>
      </a:lt2>
      <a:accent1>
        <a:srgbClr val="59A0CF"/>
      </a:accent1>
      <a:accent2>
        <a:srgbClr val="C6DFEE"/>
      </a:accent2>
      <a:accent3>
        <a:srgbClr val="6F6F6F"/>
      </a:accent3>
      <a:accent4>
        <a:srgbClr val="7FB6DA"/>
      </a:accent4>
      <a:accent5>
        <a:srgbClr val="D0D0D0"/>
      </a:accent5>
      <a:accent6>
        <a:srgbClr val="565656"/>
      </a:accent6>
      <a:hlink>
        <a:srgbClr val="59A6CF"/>
      </a:hlink>
      <a:folHlink>
        <a:srgbClr val="59A6C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7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7000"/>
          </a:lnSpc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4-3.potx" id="{332ED24E-C17D-43E2-9DF6-7093BF960C1A}" vid="{FDDAF195-0144-4057-ADD2-63CD897231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K Blå">
    <a:dk1>
      <a:srgbClr val="6F6F6F"/>
    </a:dk1>
    <a:lt1>
      <a:sysClr val="window" lastClr="FFFFFF"/>
    </a:lt1>
    <a:dk2>
      <a:srgbClr val="000000"/>
    </a:dk2>
    <a:lt2>
      <a:srgbClr val="E9E9DD"/>
    </a:lt2>
    <a:accent1>
      <a:srgbClr val="59A0CF"/>
    </a:accent1>
    <a:accent2>
      <a:srgbClr val="C6DFEE"/>
    </a:accent2>
    <a:accent3>
      <a:srgbClr val="6F6F6F"/>
    </a:accent3>
    <a:accent4>
      <a:srgbClr val="7FB6DA"/>
    </a:accent4>
    <a:accent5>
      <a:srgbClr val="D0D0D0"/>
    </a:accent5>
    <a:accent6>
      <a:srgbClr val="565656"/>
    </a:accent6>
    <a:hlink>
      <a:srgbClr val="59A6CF"/>
    </a:hlink>
    <a:folHlink>
      <a:srgbClr val="59A6CF"/>
    </a:folHlink>
  </a:clrScheme>
</a:themeOverride>
</file>

<file path=ppt/theme/themeOverride2.xml><?xml version="1.0" encoding="utf-8"?>
<a:themeOverride xmlns:a="http://schemas.openxmlformats.org/drawingml/2006/main">
  <a:clrScheme name="KK Blå">
    <a:dk1>
      <a:srgbClr val="6F6F6F"/>
    </a:dk1>
    <a:lt1>
      <a:sysClr val="window" lastClr="FFFFFF"/>
    </a:lt1>
    <a:dk2>
      <a:srgbClr val="000000"/>
    </a:dk2>
    <a:lt2>
      <a:srgbClr val="E9E9DD"/>
    </a:lt2>
    <a:accent1>
      <a:srgbClr val="59A0CF"/>
    </a:accent1>
    <a:accent2>
      <a:srgbClr val="C6DFEE"/>
    </a:accent2>
    <a:accent3>
      <a:srgbClr val="6F6F6F"/>
    </a:accent3>
    <a:accent4>
      <a:srgbClr val="7FB6DA"/>
    </a:accent4>
    <a:accent5>
      <a:srgbClr val="D0D0D0"/>
    </a:accent5>
    <a:accent6>
      <a:srgbClr val="565656"/>
    </a:accent6>
    <a:hlink>
      <a:srgbClr val="59A6CF"/>
    </a:hlink>
    <a:folHlink>
      <a:srgbClr val="59A6CF"/>
    </a:folHlink>
  </a:clrScheme>
</a:themeOverride>
</file>

<file path=ppt/theme/themeOverride3.xml><?xml version="1.0" encoding="utf-8"?>
<a:themeOverride xmlns:a="http://schemas.openxmlformats.org/drawingml/2006/main">
  <a:clrScheme name="KK Blå">
    <a:dk1>
      <a:srgbClr val="6F6F6F"/>
    </a:dk1>
    <a:lt1>
      <a:sysClr val="window" lastClr="FFFFFF"/>
    </a:lt1>
    <a:dk2>
      <a:srgbClr val="000000"/>
    </a:dk2>
    <a:lt2>
      <a:srgbClr val="E9E9DD"/>
    </a:lt2>
    <a:accent1>
      <a:srgbClr val="59A0CF"/>
    </a:accent1>
    <a:accent2>
      <a:srgbClr val="C6DFEE"/>
    </a:accent2>
    <a:accent3>
      <a:srgbClr val="6F6F6F"/>
    </a:accent3>
    <a:accent4>
      <a:srgbClr val="7FB6DA"/>
    </a:accent4>
    <a:accent5>
      <a:srgbClr val="D0D0D0"/>
    </a:accent5>
    <a:accent6>
      <a:srgbClr val="565656"/>
    </a:accent6>
    <a:hlink>
      <a:srgbClr val="59A6CF"/>
    </a:hlink>
    <a:folHlink>
      <a:srgbClr val="59A6CF"/>
    </a:folHlink>
  </a:clrScheme>
</a:themeOverride>
</file>

<file path=ppt/theme/themeOverride4.xml><?xml version="1.0" encoding="utf-8"?>
<a:themeOverride xmlns:a="http://schemas.openxmlformats.org/drawingml/2006/main">
  <a:clrScheme name="KK Blå">
    <a:dk1>
      <a:srgbClr val="6F6F6F"/>
    </a:dk1>
    <a:lt1>
      <a:sysClr val="window" lastClr="FFFFFF"/>
    </a:lt1>
    <a:dk2>
      <a:srgbClr val="000000"/>
    </a:dk2>
    <a:lt2>
      <a:srgbClr val="E9E9DD"/>
    </a:lt2>
    <a:accent1>
      <a:srgbClr val="59A0CF"/>
    </a:accent1>
    <a:accent2>
      <a:srgbClr val="C6DFEE"/>
    </a:accent2>
    <a:accent3>
      <a:srgbClr val="6F6F6F"/>
    </a:accent3>
    <a:accent4>
      <a:srgbClr val="7FB6DA"/>
    </a:accent4>
    <a:accent5>
      <a:srgbClr val="D0D0D0"/>
    </a:accent5>
    <a:accent6>
      <a:srgbClr val="565656"/>
    </a:accent6>
    <a:hlink>
      <a:srgbClr val="59A6CF"/>
    </a:hlink>
    <a:folHlink>
      <a:srgbClr val="59A6C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8" ma:contentTypeDescription="Opret et nyt dokument." ma:contentTypeScope="" ma:versionID="a6bcd81928c2456ce4ce1f90d8910a1d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ac3cfca754a1cd6896df5d489973f6f1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F629A-E7EA-4A79-A73C-23E0D5FFCF2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309af52-531d-4266-b00b-f06ecdbd54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94d8eeb-24f8-467f-90cc-df3424ee83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E5E5D3-2168-43E6-B4E8-6463057C9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8eeb-24f8-467f-90cc-df3424ee83ef"/>
    <ds:schemaRef ds:uri="b309af52-531d-4266-b00b-f06ecdbd5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1E3A2-3FB7-4FEA-8DF8-B2E54B8DE5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 skabelon 4-3</Template>
  <TotalTime>0</TotalTime>
  <Words>1286</Words>
  <Application>Microsoft Office PowerPoint</Application>
  <PresentationFormat>Skærmshow (4:3)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KBH Medium</vt:lpstr>
      <vt:lpstr>KBH Tekst</vt:lpstr>
      <vt:lpstr>Blank</vt:lpstr>
      <vt:lpstr>PowerPoint-præsentation</vt:lpstr>
      <vt:lpstr>Hoved-MED vedtog den 17.maj 2017 følgende fokusområder for arbejdsmiljøstrategien i BUF for 2017 og 2018: </vt:lpstr>
      <vt:lpstr>Evaluering af MED-aftalen i efterår 2018</vt:lpstr>
      <vt:lpstr> GENERELLE BETRAGTNINGER Status på implementering af MED-aftalen </vt:lpstr>
      <vt:lpstr>PowerPoint-præsentation</vt:lpstr>
      <vt:lpstr>Fokus på at udvikle og vedligeholde arbejdsfællesskaber  </vt:lpstr>
      <vt:lpstr>Sammenhæng mellem arbejdsfællesskab og kerneopgaven</vt:lpstr>
      <vt:lpstr>Eksempler på indsatser: arbejdsfællesskab</vt:lpstr>
      <vt:lpstr>Indsats rettet mod støj</vt:lpstr>
      <vt:lpstr>Indsats rettet mod støj</vt:lpstr>
      <vt:lpstr>Eksempel fra Husumskole</vt:lpstr>
      <vt:lpstr>Fokus på introduktion og oplæring af nyansatte:  </vt:lpstr>
      <vt:lpstr>Eksempel på indsats</vt:lpstr>
      <vt:lpstr>Vold og trusler Både arbejdsmiljø, pædagogik og didaktik</vt:lpstr>
      <vt:lpstr>Dårlig psykisk arbejdsmiljø påvirker kerneopgaven og arbejdsfællesskabet</vt:lpstr>
      <vt:lpstr>Både arbejdsmiljø, pædagogik og didaktik: tiltag</vt:lpstr>
      <vt:lpstr>PowerPoint-præsentation</vt:lpstr>
      <vt:lpstr>NFA-rapport: vigtige pointer (side 4)</vt:lpstr>
      <vt:lpstr>Systematik mht håndtering og forebyggelse af vold og trusler – i BUF København</vt:lpstr>
      <vt:lpstr>Eksempler på tiltag: </vt:lpstr>
      <vt:lpstr>Eksempler på tiltag – kompetenceudvikling og psykoedukation</vt:lpstr>
      <vt:lpstr>Effekten af Trio-Workshops</vt:lpstr>
      <vt:lpstr>Effekten af kompetenceudvikling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2018-12-04T07:02:40Z</dcterms:created>
  <dcterms:modified xsi:type="dcterms:W3CDTF">2018-12-05T13:38:54Z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 ">
    <vt:lpwstr>www.skabelondesign.dk</vt:lpwstr>
  </property>
  <property fmtid="{D5CDD505-2E9C-101B-9397-08002B2CF9AE}" pid="3" name="SD_DocumentLanguageString">
    <vt:lpwstr>Dansk</vt:lpwstr>
  </property>
  <property fmtid="{D5CDD505-2E9C-101B-9397-08002B2CF9AE}" pid="4" name="SD_CtlText_Generelt_PresentationTitle">
    <vt:lpwstr>Arbejdsmiljøindsatser i Københavns Kommune</vt:lpwstr>
  </property>
  <property fmtid="{D5CDD505-2E9C-101B-9397-08002B2CF9AE}" pid="5" name="SD_CtlText_Generelt_Office">
    <vt:lpwstr>Københavns Kommune</vt:lpwstr>
  </property>
  <property fmtid="{D5CDD505-2E9C-101B-9397-08002B2CF9AE}" pid="6" name="SD_UserprofileName">
    <vt:lpwstr/>
  </property>
  <property fmtid="{D5CDD505-2E9C-101B-9397-08002B2CF9AE}" pid="7" name="SD_OFF_ID">
    <vt:lpwstr>1</vt:lpwstr>
  </property>
  <property fmtid="{D5CDD505-2E9C-101B-9397-08002B2CF9AE}" pid="8" name="CurrentOfficeID">
    <vt:lpwstr>1</vt:lpwstr>
  </property>
  <property fmtid="{D5CDD505-2E9C-101B-9397-08002B2CF9AE}" pid="9" name="SD_OFF_Office">
    <vt:lpwstr>Københavns Kommune</vt:lpwstr>
  </property>
  <property fmtid="{D5CDD505-2E9C-101B-9397-08002B2CF9AE}" pid="10" name="SD_OFF_LogoName">
    <vt:lpwstr>Logo_DK</vt:lpwstr>
  </property>
  <property fmtid="{D5CDD505-2E9C-101B-9397-08002B2CF9AE}" pid="11" name="SD_OFF_ArtworkDefinition">
    <vt:lpwstr>Standard</vt:lpwstr>
  </property>
  <property fmtid="{D5CDD505-2E9C-101B-9397-08002B2CF9AE}" pid="12" name="DocumentInfoFinished">
    <vt:lpwstr>True</vt:lpwstr>
  </property>
  <property fmtid="{D5CDD505-2E9C-101B-9397-08002B2CF9AE}" pid="13" name="LastCompletedArtworkDefinition">
    <vt:lpwstr>Standard</vt:lpwstr>
  </property>
  <property fmtid="{D5CDD505-2E9C-101B-9397-08002B2CF9AE}" pid="14" name="ContentTypeId">
    <vt:lpwstr>0x01010014484935C321654D863AB4477D1B8CA4</vt:lpwstr>
  </property>
  <property fmtid="{D5CDD505-2E9C-101B-9397-08002B2CF9AE}" pid="15" name="SD_DocumentLanguage">
    <vt:lpwstr>da-DK</vt:lpwstr>
  </property>
</Properties>
</file>